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8"/>
  </p:notesMasterIdLst>
  <p:handoutMasterIdLst>
    <p:handoutMasterId r:id="rId9"/>
  </p:handoutMasterIdLst>
  <p:sldIdLst>
    <p:sldId id="273" r:id="rId2"/>
    <p:sldId id="279" r:id="rId3"/>
    <p:sldId id="330" r:id="rId4"/>
    <p:sldId id="332" r:id="rId5"/>
    <p:sldId id="333" r:id="rId6"/>
    <p:sldId id="33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A4D4CB"/>
    <a:srgbClr val="4C9E8E"/>
    <a:srgbClr val="B8EEE9"/>
    <a:srgbClr val="83E1D8"/>
    <a:srgbClr val="6EEC71"/>
    <a:srgbClr val="00CC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383"/>
    <p:restoredTop sz="92719"/>
  </p:normalViewPr>
  <p:slideViewPr>
    <p:cSldViewPr>
      <p:cViewPr varScale="1">
        <p:scale>
          <a:sx n="67" d="100"/>
          <a:sy n="67" d="100"/>
        </p:scale>
        <p:origin x="-173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3228B79-ACC0-224A-A3A0-AF4B879DC5CC}" type="datetimeFigureOut">
              <a:rPr lang="en-US" smtClean="0"/>
              <a:pPr/>
              <a:t>9/22/2017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3F410A6-53A4-E64D-9DB4-133F3D73D878}" type="slidenum">
              <a:rPr lang="en-US" smtClean="0"/>
              <a:pPr/>
              <a:t>‹#›</a:t>
            </a:fld>
            <a:endParaRPr lang="en-US"/>
          </a:p>
        </p:txBody>
      </p:sp>
    </p:spTree>
    <p:extLst>
      <p:ext uri="{BB962C8B-B14F-4D97-AF65-F5344CB8AC3E}">
        <p14:creationId xmlns:p14="http://schemas.microsoft.com/office/powerpoint/2010/main" xmlns="" val="173718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D445C4-2FB7-E44D-9B32-68AFD50FAADB}" type="datetimeFigureOut">
              <a:rPr lang="en-US" smtClean="0"/>
              <a:pPr/>
              <a:t>9/22/2017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510437-6DB5-E048-8544-7A7AF4EE0328}" type="slidenum">
              <a:rPr lang="en-US" smtClean="0"/>
              <a:pPr/>
              <a:t>‹#›</a:t>
            </a:fld>
            <a:endParaRPr lang="en-US"/>
          </a:p>
        </p:txBody>
      </p:sp>
    </p:spTree>
    <p:extLst>
      <p:ext uri="{BB962C8B-B14F-4D97-AF65-F5344CB8AC3E}">
        <p14:creationId xmlns:p14="http://schemas.microsoft.com/office/powerpoint/2010/main" xmlns="" val="389357214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Dear friends, in this webinar we shall learn when to initiate feeds and how much to feed in LBW infants</a:t>
            </a:r>
          </a:p>
        </p:txBody>
      </p:sp>
      <p:sp>
        <p:nvSpPr>
          <p:cNvPr id="4" name="Slide Number Placeholder 3"/>
          <p:cNvSpPr>
            <a:spLocks noGrp="1"/>
          </p:cNvSpPr>
          <p:nvPr>
            <p:ph type="sldNum" sz="quarter" idx="10"/>
          </p:nvPr>
        </p:nvSpPr>
        <p:spPr/>
        <p:txBody>
          <a:bodyPr/>
          <a:lstStyle/>
          <a:p>
            <a:fld id="{F7510437-6DB5-E048-8544-7A7AF4EE0328}" type="slidenum">
              <a:rPr lang="en-US" smtClean="0"/>
              <a:pPr/>
              <a:t>1</a:t>
            </a:fld>
            <a:endParaRPr lang="en-US"/>
          </a:p>
        </p:txBody>
      </p:sp>
    </p:spTree>
    <p:extLst>
      <p:ext uri="{BB962C8B-B14F-4D97-AF65-F5344CB8AC3E}">
        <p14:creationId xmlns:p14="http://schemas.microsoft.com/office/powerpoint/2010/main" xmlns="" val="1342236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LBW infants should be started on full enteral feeds immediately after birth; for outborn neonates, full feeds should be started at</a:t>
            </a:r>
            <a:r>
              <a:rPr lang="en-US" baseline="0" dirty="0"/>
              <a:t> admission. The </a:t>
            </a:r>
            <a:r>
              <a:rPr lang="en-US" dirty="0"/>
              <a:t>enteral feeds may be in the form of direct breastfeeding, </a:t>
            </a:r>
            <a:r>
              <a:rPr lang="en-US" baseline="0" dirty="0"/>
              <a:t>expressed breast milk, or formula (in rare cases)</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a:t>There are only a few exceptions in whom full oral feeds are not to be started at birth or admission.  </a:t>
            </a:r>
          </a:p>
          <a:p>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2</a:t>
            </a:fld>
            <a:endParaRPr lang="en-US"/>
          </a:p>
        </p:txBody>
      </p:sp>
    </p:spTree>
    <p:extLst>
      <p:ext uri="{BB962C8B-B14F-4D97-AF65-F5344CB8AC3E}">
        <p14:creationId xmlns:p14="http://schemas.microsoft.com/office/powerpoint/2010/main" xmlns="" val="253899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n-US" dirty="0"/>
              <a:t>These exceptions include weight </a:t>
            </a:r>
            <a:r>
              <a:rPr lang="en-US" b="1" dirty="0"/>
              <a:t>&lt;1000 g </a:t>
            </a:r>
            <a:r>
              <a:rPr lang="en-US" dirty="0"/>
              <a:t>or gestation </a:t>
            </a:r>
            <a:r>
              <a:rPr lang="en-US" b="1" dirty="0"/>
              <a:t>&lt;29 weeks;</a:t>
            </a:r>
            <a:r>
              <a:rPr lang="en-US" b="1" baseline="0" dirty="0"/>
              <a:t> s</a:t>
            </a:r>
            <a:r>
              <a:rPr lang="en-US" dirty="0"/>
              <a:t>hock requiring inotropes;</a:t>
            </a:r>
            <a:r>
              <a:rPr lang="en-US" baseline="0" dirty="0"/>
              <a:t> </a:t>
            </a:r>
            <a:r>
              <a:rPr lang="en-US" sz="1200" baseline="0" dirty="0"/>
              <a:t>r</a:t>
            </a:r>
            <a:r>
              <a:rPr lang="en-US" sz="1200" dirty="0"/>
              <a:t>espiratory failure requiring mechanical ventilation; </a:t>
            </a:r>
          </a:p>
          <a:p>
            <a:pPr eaLnBrk="1" hangingPunct="1">
              <a:lnSpc>
                <a:spcPct val="150000"/>
              </a:lnSpc>
              <a:spcBef>
                <a:spcPts val="0"/>
              </a:spcBef>
            </a:pPr>
            <a:r>
              <a:rPr lang="en-US" sz="1200" dirty="0"/>
              <a:t>severe asphyxia</a:t>
            </a:r>
            <a:r>
              <a:rPr lang="en-US" sz="1200" baseline="0" dirty="0"/>
              <a:t> defined as </a:t>
            </a:r>
            <a:r>
              <a:rPr lang="en-US" sz="1200" dirty="0"/>
              <a:t>no cry by 5 min or need for chest compressions; active and ongoing seizures;</a:t>
            </a:r>
            <a:r>
              <a:rPr lang="en-US" sz="1200" baseline="0" dirty="0"/>
              <a:t> o</a:t>
            </a:r>
            <a:r>
              <a:rPr lang="en-US" sz="1200" dirty="0"/>
              <a:t>bvious abdominal distension with or without blood/bilious aspirate or vomiting; and finally, surgical conditions of GI tract like intestinal atresia</a:t>
            </a:r>
          </a:p>
          <a:p>
            <a:r>
              <a:rPr lang="en-US" dirty="0"/>
              <a:t>If</a:t>
            </a:r>
            <a:r>
              <a:rPr lang="en-US" baseline="0" dirty="0"/>
              <a:t> any of these conditions are present, keep the baby nil per oral, and reassess after 12-24 hours. </a:t>
            </a:r>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3</a:t>
            </a:fld>
            <a:endParaRPr lang="en-US"/>
          </a:p>
        </p:txBody>
      </p:sp>
    </p:spTree>
    <p:extLst>
      <p:ext uri="{BB962C8B-B14F-4D97-AF65-F5344CB8AC3E}">
        <p14:creationId xmlns:p14="http://schemas.microsoft.com/office/powerpoint/2010/main" xmlns="" val="1780227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Upon</a:t>
            </a:r>
            <a:r>
              <a:rPr lang="en-US" baseline="0" dirty="0"/>
              <a:t> reassessment, we can start these babies on feeds if they are stable, i.e. maintaining normal temp, HR, RR, saturations and capillary refill time with or without support. </a:t>
            </a:r>
          </a:p>
          <a:p>
            <a:r>
              <a:rPr lang="en-US" baseline="0" dirty="0"/>
              <a:t>For babies &lt;1000 g, we start MEN - minimal enteral nutrition or trophic feeds; This means giving feeds at 10 to 20 ml/kg/day for a few days and then gradually increasing by 20 ml/kg/d</a:t>
            </a:r>
          </a:p>
          <a:p>
            <a:r>
              <a:rPr lang="en-US" baseline="0" dirty="0"/>
              <a:t>In other conditions such as respiratory failure, shock, asphyxia, or seizures, we can be little more aggressive in starting feeds </a:t>
            </a:r>
            <a:r>
              <a:rPr lang="mr-IN" baseline="0" dirty="0"/>
              <a:t>–</a:t>
            </a:r>
            <a:r>
              <a:rPr lang="en-US" baseline="0" dirty="0"/>
              <a:t> can start at 25 to 50% of required intake for that day; if the baby is accepting feeds well, give full feeds in the next 24-48 hours. But if the baby is &lt;1500 g, start MEN and then gradually increase feeds by 20 ml/kg/d</a:t>
            </a:r>
          </a:p>
          <a:p>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4</a:t>
            </a:fld>
            <a:endParaRPr lang="en-US"/>
          </a:p>
        </p:txBody>
      </p:sp>
    </p:spTree>
    <p:extLst>
      <p:ext uri="{BB962C8B-B14F-4D97-AF65-F5344CB8AC3E}">
        <p14:creationId xmlns:p14="http://schemas.microsoft.com/office/powerpoint/2010/main" xmlns="" val="1173412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In babies with abdominal distension or surgical conditions of gastrointestinal tract, we can start feeds if there is no abdominal distension or vomiting in the last 24 hours and the abdomen is soft.</a:t>
            </a:r>
          </a:p>
          <a:p>
            <a:r>
              <a:rPr lang="en-US" baseline="0" dirty="0"/>
              <a:t>In these babies, we usually start feeds at 10-20 ml/kg/d and increase gradually by 20 to 30 ml/kg/d</a:t>
            </a:r>
          </a:p>
          <a:p>
            <a:r>
              <a:rPr lang="en-US" baseline="0" dirty="0"/>
              <a:t>In all the babies in whom feeds are started slowly, we have to assess if the baby is tolerating feeds by careful inspection of abdomen before each feed. We shall learn about monitoring of feed intolerance in a separate webinar later.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a:t>If feeds are </a:t>
            </a:r>
            <a:r>
              <a:rPr lang="en-US" sz="1200" dirty="0">
                <a:solidFill>
                  <a:schemeClr val="bg1"/>
                </a:solidFill>
              </a:rPr>
              <a:t>increased gradually, the baby has to be kept on IV fluids till the baby </a:t>
            </a:r>
            <a:r>
              <a:rPr lang="en-US" sz="1200" b="1" dirty="0">
                <a:solidFill>
                  <a:schemeClr val="bg1"/>
                </a:solidFill>
              </a:rPr>
              <a:t>reaches 100 ml/kg/d of feeds</a:t>
            </a:r>
            <a:r>
              <a:rPr lang="en-US" sz="1200" b="1" baseline="0" dirty="0">
                <a:solidFill>
                  <a:schemeClr val="bg1"/>
                </a:solidFill>
              </a:rPr>
              <a:t> after which we can stop IV fluids. </a:t>
            </a:r>
            <a:endParaRPr lang="en-US" sz="1100" b="1" dirty="0">
              <a:solidFill>
                <a:schemeClr val="bg1"/>
              </a:solidFill>
            </a:endParaRPr>
          </a:p>
          <a:p>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5</a:t>
            </a:fld>
            <a:endParaRPr lang="en-US"/>
          </a:p>
        </p:txBody>
      </p:sp>
    </p:spTree>
    <p:extLst>
      <p:ext uri="{BB962C8B-B14F-4D97-AF65-F5344CB8AC3E}">
        <p14:creationId xmlns:p14="http://schemas.microsoft.com/office/powerpoint/2010/main" xmlns="" val="2133904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a:t>The</a:t>
            </a:r>
            <a:r>
              <a:rPr lang="en-US" baseline="0" dirty="0"/>
              <a:t> daily requirement of fluids in LBW babies is provided in this table. </a:t>
            </a:r>
          </a:p>
          <a:p>
            <a:pPr eaLnBrk="1" hangingPunct="1">
              <a:spcBef>
                <a:spcPct val="0"/>
              </a:spcBef>
            </a:pPr>
            <a:r>
              <a:rPr lang="en-US" baseline="0" dirty="0"/>
              <a:t>For babies with BW of 1500 g or more, we start at 60 ml/kg on day 1 of life. We increase the amount by 20 ml/kg every day till the baby reaches 160 ml/kg by day 7. </a:t>
            </a:r>
          </a:p>
          <a:p>
            <a:pPr marL="0" marR="0" indent="0" algn="l" defTabSz="457200" rtl="0" eaLnBrk="1" fontAlgn="auto" latinLnBrk="0" hangingPunct="1">
              <a:lnSpc>
                <a:spcPct val="100000"/>
              </a:lnSpc>
              <a:spcBef>
                <a:spcPct val="0"/>
              </a:spcBef>
              <a:spcAft>
                <a:spcPts val="0"/>
              </a:spcAft>
              <a:buClrTx/>
              <a:buSzTx/>
              <a:buFontTx/>
              <a:buNone/>
              <a:tabLst/>
              <a:defRPr/>
            </a:pPr>
            <a:r>
              <a:rPr lang="en-US" baseline="0" dirty="0"/>
              <a:t>In VLBW babies, we usually start at 80 ml/kg on day 1 of life. The amount is increased by 15 ml/kg every day till the baby reaches 150 ml/kg by day 7. </a:t>
            </a:r>
          </a:p>
          <a:p>
            <a:pPr marL="0" marR="0" indent="0" algn="l" defTabSz="457200" rtl="0" eaLnBrk="1" fontAlgn="auto" latinLnBrk="0" hangingPunct="1">
              <a:lnSpc>
                <a:spcPct val="100000"/>
              </a:lnSpc>
              <a:spcBef>
                <a:spcPct val="0"/>
              </a:spcBef>
              <a:spcAft>
                <a:spcPts val="0"/>
              </a:spcAft>
              <a:buClrTx/>
              <a:buSzTx/>
              <a:buFontTx/>
              <a:buNone/>
              <a:tabLst/>
              <a:defRPr/>
            </a:pPr>
            <a:r>
              <a:rPr lang="en-US" baseline="0" dirty="0"/>
              <a:t>Feeds should be given every 2-3 hours in all LBW babies. </a:t>
            </a:r>
          </a:p>
          <a:p>
            <a:pPr eaLnBrk="1" hangingPunct="1">
              <a:spcBef>
                <a:spcPct val="0"/>
              </a:spcBef>
            </a:pPr>
            <a:endParaRPr lang="en-US" dirty="0"/>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9C2AFA9-FD96-47AF-B97D-5BC4661F13F2}" type="slidenum">
              <a:rPr lang="en-US" smtClean="0">
                <a:latin typeface="Arial" pitchFamily="34" charset="0"/>
              </a:rPr>
              <a:pPr fontAlgn="base">
                <a:spcBef>
                  <a:spcPct val="0"/>
                </a:spcBef>
                <a:spcAft>
                  <a:spcPct val="0"/>
                </a:spcAft>
              </a:pPr>
              <a:t>6</a:t>
            </a:fld>
            <a:endParaRPr lang="en-US">
              <a:latin typeface="Arial" pitchFamily="34" charset="0"/>
            </a:endParaRPr>
          </a:p>
        </p:txBody>
      </p:sp>
    </p:spTree>
    <p:extLst>
      <p:ext uri="{BB962C8B-B14F-4D97-AF65-F5344CB8AC3E}">
        <p14:creationId xmlns:p14="http://schemas.microsoft.com/office/powerpoint/2010/main" xmlns="" val="967137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200401" y="268289"/>
            <a:ext cx="5458968" cy="27035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8" name="Rectangle 7"/>
          <p:cNvSpPr/>
          <p:nvPr/>
        </p:nvSpPr>
        <p:spPr>
          <a:xfrm>
            <a:off x="268940" y="208200"/>
            <a:ext cx="144000" cy="27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ctrTitle"/>
          </p:nvPr>
        </p:nvSpPr>
        <p:spPr>
          <a:xfrm>
            <a:off x="3200400" y="3927231"/>
            <a:ext cx="5458968" cy="1330382"/>
          </a:xfrm>
        </p:spPr>
        <p:txBody>
          <a:bodyPr vert="horz" lIns="91440" tIns="45720" rIns="91440" bIns="45720" rtlCol="0" anchor="b" anchorCtr="0">
            <a:noAutofit/>
          </a:bodyPr>
          <a:lstStyle>
            <a:lvl1pPr algn="l" defTabSz="914400" rtl="0" eaLnBrk="1" latinLnBrk="0" hangingPunct="1">
              <a:spcBef>
                <a:spcPct val="0"/>
              </a:spcBef>
              <a:buNone/>
              <a:defRPr sz="4400" kern="1200">
                <a:solidFill>
                  <a:schemeClr val="accent1"/>
                </a:solidFill>
                <a:latin typeface="+mj-lt"/>
                <a:ea typeface="+mj-ea"/>
                <a:cs typeface="+mj-cs"/>
              </a:defRPr>
            </a:lvl1pPr>
          </a:lstStyle>
          <a:p>
            <a:r>
              <a:rPr lang="en-US" dirty="0"/>
              <a:t>Click to edit Master title style</a:t>
            </a:r>
            <a:endParaRPr dirty="0"/>
          </a:p>
        </p:txBody>
      </p:sp>
      <p:sp>
        <p:nvSpPr>
          <p:cNvPr id="3" name="Subtitle 2"/>
          <p:cNvSpPr>
            <a:spLocks noGrp="1"/>
          </p:cNvSpPr>
          <p:nvPr>
            <p:ph type="subTitle" idx="1"/>
          </p:nvPr>
        </p:nvSpPr>
        <p:spPr>
          <a:xfrm>
            <a:off x="3200400" y="5257800"/>
            <a:ext cx="5458968" cy="621792"/>
          </a:xfrm>
        </p:spPr>
        <p:txBody>
          <a:bodyPr vert="horz" lIns="91440" tIns="45720" rIns="91440" bIns="45720" rtlCol="0">
            <a:normAutofit/>
          </a:bodyPr>
          <a:lstStyle>
            <a:lvl1pPr marL="0" indent="0" algn="l" defTabSz="914400" rtl="0" eaLnBrk="1" latinLnBrk="0" hangingPunct="1">
              <a:spcBef>
                <a:spcPts val="0"/>
              </a:spcBef>
              <a:buClr>
                <a:schemeClr val="accent1"/>
              </a:buClr>
              <a:buSzPct val="100000"/>
              <a:buFont typeface="Wingdings 2" pitchFamily="18" charset="2"/>
              <a:buNone/>
              <a:defRPr sz="1600" kern="1200">
                <a:solidFill>
                  <a:schemeClr val="tx2"/>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a:xfrm>
            <a:off x="3276600" y="390525"/>
            <a:ext cx="5504688" cy="365125"/>
          </a:xfrm>
        </p:spPr>
        <p:txBody>
          <a:bodyPr vert="horz" lIns="91440" tIns="45720" rIns="91440" bIns="45720" rtlCol="0" anchor="ctr"/>
          <a:lstStyle>
            <a:lvl1pPr marL="0" algn="r" defTabSz="914400" rtl="0" eaLnBrk="1" latinLnBrk="0" hangingPunct="1">
              <a:defRPr sz="2200" b="0" kern="1200" baseline="0">
                <a:solidFill>
                  <a:schemeClr val="bg1"/>
                </a:solidFill>
                <a:latin typeface="+mn-lt"/>
                <a:ea typeface="+mn-ea"/>
                <a:cs typeface="+mn-cs"/>
              </a:defRPr>
            </a:lvl1pPr>
          </a:lstStyle>
          <a:p>
            <a:fld id="{B1A24CD3-204F-4468-8EE4-28A6668D006A}" type="datetimeFigureOut">
              <a:rPr lang="en-US" smtClean="0">
                <a:solidFill>
                  <a:prstClr val="white"/>
                </a:solidFill>
                <a:latin typeface="Century Gothic"/>
              </a:rPr>
              <a:pPr/>
              <a:t>9/22/2017</a:t>
            </a:fld>
            <a:endParaRPr lang="en-US">
              <a:solidFill>
                <a:prstClr val="white"/>
              </a:solidFill>
              <a:latin typeface="Century Gothic"/>
            </a:endParaRPr>
          </a:p>
        </p:txBody>
      </p:sp>
      <p:sp>
        <p:nvSpPr>
          <p:cNvPr id="5" name="Footer Placeholder 4"/>
          <p:cNvSpPr>
            <a:spLocks noGrp="1"/>
          </p:cNvSpPr>
          <p:nvPr>
            <p:ph type="ftr" sz="quarter" idx="11"/>
          </p:nvPr>
        </p:nvSpPr>
        <p:spPr>
          <a:xfrm>
            <a:off x="3218688" y="6356350"/>
            <a:ext cx="4736592" cy="365125"/>
          </a:xfrm>
        </p:spPr>
        <p:txBody>
          <a:bodyPr vert="horz" lIns="91440" tIns="45720" rIns="91440" bIns="45720" rtlCol="0" anchor="ctr"/>
          <a:lstStyle>
            <a:lvl1pPr marL="0" algn="l" defTabSz="914400" rtl="0" eaLnBrk="1" latinLnBrk="0" hangingPunct="1">
              <a:defRPr sz="1100" b="1" kern="1200">
                <a:solidFill>
                  <a:schemeClr val="tx2">
                    <a:lumMod val="60000"/>
                    <a:lumOff val="40000"/>
                  </a:schemeClr>
                </a:solidFill>
                <a:latin typeface="+mn-lt"/>
                <a:ea typeface="+mn-ea"/>
                <a:cs typeface="+mn-cs"/>
              </a:defRPr>
            </a:lvl1p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a:xfrm>
            <a:off x="8256494"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57AF16DE-A0D5-4438-950F-5B1E159C2C28}" type="slidenum">
              <a:rPr lang="en-US" smtClean="0">
                <a:solidFill>
                  <a:srgbClr val="333333">
                    <a:lumMod val="60000"/>
                    <a:lumOff val="40000"/>
                  </a:srgbClr>
                </a:solidFill>
                <a:latin typeface="Century Gothic"/>
              </a:rPr>
              <a:pPr/>
              <a:t>‹#›</a:t>
            </a:fld>
            <a:endParaRPr lang="en-US">
              <a:solidFill>
                <a:srgbClr val="333333">
                  <a:lumMod val="60000"/>
                  <a:lumOff val="40000"/>
                </a:srgbClr>
              </a:solidFill>
              <a:latin typeface="Century Gothic"/>
            </a:endParaRPr>
          </a:p>
        </p:txBody>
      </p:sp>
    </p:spTree>
    <p:extLst>
      <p:ext uri="{BB962C8B-B14F-4D97-AF65-F5344CB8AC3E}">
        <p14:creationId xmlns:p14="http://schemas.microsoft.com/office/powerpoint/2010/main" xmlns="" val="4019412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7766538" y="268289"/>
            <a:ext cx="1091488" cy="11970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474796"/>
            <a:ext cx="7104186" cy="971054"/>
          </a:xfrm>
        </p:spPr>
        <p:txBody>
          <a:bodyPr/>
          <a:lstStyle>
            <a:lvl1pPr>
              <a:defRPr sz="4000"/>
            </a:lvl1pPr>
          </a:lstStyle>
          <a:p>
            <a:r>
              <a:rPr lang="en-US" dirty="0"/>
              <a:t>Click to edit Master title style</a:t>
            </a:r>
            <a:endParaRPr dirty="0"/>
          </a:p>
        </p:txBody>
      </p:sp>
      <p:sp>
        <p:nvSpPr>
          <p:cNvPr id="3" name="Content Placeholder 2"/>
          <p:cNvSpPr>
            <a:spLocks noGrp="1"/>
          </p:cNvSpPr>
          <p:nvPr>
            <p:ph idx="1"/>
          </p:nvPr>
        </p:nvSpPr>
        <p:spPr>
          <a:xfrm>
            <a:off x="457199" y="1680309"/>
            <a:ext cx="7104186" cy="465992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2182070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7" name="Rectangle 6"/>
          <p:cNvSpPr/>
          <p:nvPr/>
        </p:nvSpPr>
        <p:spPr>
          <a:xfrm>
            <a:off x="3186953" y="268288"/>
            <a:ext cx="5669280" cy="25603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ctrTitle"/>
          </p:nvPr>
        </p:nvSpPr>
        <p:spPr>
          <a:xfrm>
            <a:off x="3200399" y="4171950"/>
            <a:ext cx="5457919" cy="1085850"/>
          </a:xfrm>
        </p:spPr>
        <p:txBody>
          <a:bodyPr>
            <a:normAutofit/>
          </a:bodyPr>
          <a:lstStyle>
            <a:lvl1pPr>
              <a:defRPr sz="4600"/>
            </a:lvl1pPr>
          </a:lstStyle>
          <a:p>
            <a:r>
              <a:rPr lang="en-US"/>
              <a:t>Click to edit Master title style</a:t>
            </a:r>
            <a:endParaRPr/>
          </a:p>
        </p:txBody>
      </p:sp>
      <p:sp>
        <p:nvSpPr>
          <p:cNvPr id="3" name="Subtitle 2"/>
          <p:cNvSpPr>
            <a:spLocks noGrp="1"/>
          </p:cNvSpPr>
          <p:nvPr>
            <p:ph type="subTitle" idx="1"/>
          </p:nvPr>
        </p:nvSpPr>
        <p:spPr>
          <a:xfrm>
            <a:off x="3200401" y="5257799"/>
            <a:ext cx="5457918" cy="618565"/>
          </a:xfrm>
        </p:spPr>
        <p:txBody>
          <a:bodyPr>
            <a:normAutofit/>
          </a:bodyPr>
          <a:lstStyle>
            <a:lvl1pPr marL="0" indent="0" algn="l">
              <a:spcBef>
                <a:spcPct val="0"/>
              </a:spcBef>
              <a:buNone/>
              <a:defRPr sz="1600">
                <a:solidFill>
                  <a:schemeClr val="tx2"/>
                </a:solidFill>
              </a:defRPr>
            </a:lvl1pPr>
            <a:lvl2pPr marL="457200" indent="0" algn="ctr">
              <a:spcBef>
                <a:spcPct val="0"/>
              </a:spcBef>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a:xfrm>
            <a:off x="3276600" y="389965"/>
            <a:ext cx="5499847" cy="365125"/>
          </a:xfrm>
        </p:spPr>
        <p:txBody>
          <a:bodyPr/>
          <a:lstStyle>
            <a:lvl1pPr>
              <a:defRPr sz="2200" b="0" baseline="0">
                <a:solidFill>
                  <a:schemeClr val="bg1"/>
                </a:solidFill>
              </a:defRPr>
            </a:lvl1pPr>
          </a:lstStyle>
          <a:p>
            <a:fld id="{B1A24CD3-204F-4468-8EE4-28A6668D006A}" type="datetimeFigureOut">
              <a:rPr lang="en-US" smtClean="0">
                <a:solidFill>
                  <a:prstClr val="white"/>
                </a:solidFill>
                <a:latin typeface="Century Gothic"/>
              </a:rPr>
              <a:pPr/>
              <a:t>9/22/2017</a:t>
            </a:fld>
            <a:endParaRPr lang="en-US">
              <a:solidFill>
                <a:prstClr val="white"/>
              </a:solidFill>
              <a:latin typeface="Century Gothic"/>
            </a:endParaRPr>
          </a:p>
        </p:txBody>
      </p:sp>
      <p:sp>
        <p:nvSpPr>
          <p:cNvPr id="5" name="Footer Placeholder 4"/>
          <p:cNvSpPr>
            <a:spLocks noGrp="1"/>
          </p:cNvSpPr>
          <p:nvPr>
            <p:ph type="ftr" sz="quarter" idx="11"/>
          </p:nvPr>
        </p:nvSpPr>
        <p:spPr>
          <a:xfrm>
            <a:off x="3213847" y="6356350"/>
            <a:ext cx="4734112" cy="365125"/>
          </a:xfrm>
        </p:spPr>
        <p:txBody>
          <a:body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a:xfrm>
            <a:off x="8265459"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57AF16DE-A0D5-4438-950F-5B1E159C2C28}" type="slidenum">
              <a:rPr lang="en-US" smtClean="0">
                <a:solidFill>
                  <a:srgbClr val="333333">
                    <a:lumMod val="60000"/>
                    <a:lumOff val="40000"/>
                  </a:srgbClr>
                </a:solidFill>
                <a:latin typeface="Century Gothic"/>
              </a:rPr>
              <a:pPr/>
              <a:t>‹#›</a:t>
            </a:fld>
            <a:endParaRPr lang="en-US">
              <a:solidFill>
                <a:srgbClr val="333333">
                  <a:lumMod val="60000"/>
                  <a:lumOff val="40000"/>
                </a:srgbClr>
              </a:solidFill>
              <a:latin typeface="Century Gothic"/>
            </a:endParaRPr>
          </a:p>
        </p:txBody>
      </p:sp>
      <p:sp>
        <p:nvSpPr>
          <p:cNvPr id="9" name="Picture Placeholder 8"/>
          <p:cNvSpPr>
            <a:spLocks noGrp="1"/>
          </p:cNvSpPr>
          <p:nvPr>
            <p:ph type="pic" sz="quarter" idx="13"/>
          </p:nvPr>
        </p:nvSpPr>
        <p:spPr>
          <a:xfrm>
            <a:off x="3200400" y="2877671"/>
            <a:ext cx="5646867" cy="1280160"/>
          </a:xfrm>
        </p:spPr>
        <p:txBody>
          <a:bodyPr/>
          <a:lstStyle>
            <a:lvl1pPr>
              <a:buNone/>
              <a:defRPr/>
            </a:lvl1pPr>
          </a:lstStyle>
          <a:p>
            <a:r>
              <a:rPr lang="en-US"/>
              <a:t>Drag picture to placeholder or click icon to add</a:t>
            </a:r>
            <a:endParaRPr/>
          </a:p>
        </p:txBody>
      </p:sp>
      <p:sp>
        <p:nvSpPr>
          <p:cNvPr id="10" name="Rectangle 9"/>
          <p:cNvSpPr/>
          <p:nvPr/>
        </p:nvSpPr>
        <p:spPr>
          <a:xfrm>
            <a:off x="268940" y="268288"/>
            <a:ext cx="182880" cy="38868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Tree>
    <p:extLst>
      <p:ext uri="{BB962C8B-B14F-4D97-AF65-F5344CB8AC3E}">
        <p14:creationId xmlns:p14="http://schemas.microsoft.com/office/powerpoint/2010/main" xmlns="" val="4148360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Content, and Picture">
    <p:spTree>
      <p:nvGrpSpPr>
        <p:cNvPr id="1" name=""/>
        <p:cNvGrpSpPr/>
        <p:nvPr/>
      </p:nvGrpSpPr>
      <p:grpSpPr>
        <a:xfrm>
          <a:off x="0" y="0"/>
          <a:ext cx="0" cy="0"/>
          <a:chOff x="0" y="0"/>
          <a:chExt cx="0" cy="0"/>
        </a:xfrm>
      </p:grpSpPr>
      <p:sp>
        <p:nvSpPr>
          <p:cNvPr id="7" name="Rectangle 6"/>
          <p:cNvSpPr/>
          <p:nvPr/>
        </p:nvSpPr>
        <p:spPr>
          <a:xfrm>
            <a:off x="269875"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2178423" y="914400"/>
            <a:ext cx="6508377" cy="1143000"/>
          </a:xfrm>
        </p:spPr>
        <p:txBody>
          <a:bodyPr/>
          <a:lstStyle/>
          <a:p>
            <a:r>
              <a:rPr lang="en-US"/>
              <a:t>Click to edit Master title style</a:t>
            </a:r>
            <a:endParaRPr/>
          </a:p>
        </p:txBody>
      </p:sp>
      <p:sp>
        <p:nvSpPr>
          <p:cNvPr id="3" name="Content Placeholder 2"/>
          <p:cNvSpPr>
            <a:spLocks noGrp="1"/>
          </p:cNvSpPr>
          <p:nvPr>
            <p:ph idx="1"/>
          </p:nvPr>
        </p:nvSpPr>
        <p:spPr>
          <a:xfrm>
            <a:off x="2178423" y="2209800"/>
            <a:ext cx="6508377" cy="3916363"/>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a:xfrm>
            <a:off x="7212106" y="6356350"/>
            <a:ext cx="1752600" cy="365125"/>
          </a:xfrm>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5" name="Footer Placeholder 4"/>
          <p:cNvSpPr>
            <a:spLocks noGrp="1"/>
          </p:cNvSpPr>
          <p:nvPr>
            <p:ph type="ftr" sz="quarter" idx="11"/>
          </p:nvPr>
        </p:nvSpPr>
        <p:spPr>
          <a:xfrm>
            <a:off x="2178423" y="6356350"/>
            <a:ext cx="4926852" cy="365125"/>
          </a:xfrm>
        </p:spPr>
        <p:txBody>
          <a:body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a:xfrm>
            <a:off x="331694" y="361016"/>
            <a:ext cx="506506" cy="365125"/>
          </a:xfrm>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9" name="Picture Placeholder 8"/>
          <p:cNvSpPr>
            <a:spLocks noGrp="1"/>
          </p:cNvSpPr>
          <p:nvPr>
            <p:ph type="pic" sz="quarter" idx="13"/>
          </p:nvPr>
        </p:nvSpPr>
        <p:spPr>
          <a:xfrm>
            <a:off x="269875" y="1976718"/>
            <a:ext cx="1645920" cy="4625788"/>
          </a:xfrm>
        </p:spPr>
        <p:txBody>
          <a:bodyPr/>
          <a:lstStyle>
            <a:lvl1pPr>
              <a:buNone/>
              <a:defRPr/>
            </a:lvl1pPr>
          </a:lstStyle>
          <a:p>
            <a:r>
              <a:rPr lang="en-US"/>
              <a:t>Drag picture to placeholder or click icon to add</a:t>
            </a:r>
            <a:endParaRPr/>
          </a:p>
        </p:txBody>
      </p:sp>
    </p:spTree>
    <p:extLst>
      <p:ext uri="{BB962C8B-B14F-4D97-AF65-F5344CB8AC3E}">
        <p14:creationId xmlns:p14="http://schemas.microsoft.com/office/powerpoint/2010/main" xmlns="" val="3551576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7758952" y="268288"/>
            <a:ext cx="1099073" cy="635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2209801" y="3429000"/>
            <a:ext cx="4966446" cy="1398494"/>
          </a:xfrm>
        </p:spPr>
        <p:txBody>
          <a:bodyPr anchor="b" anchorCtr="0"/>
          <a:lstStyle>
            <a:lvl1pPr algn="r">
              <a:defRPr sz="4600" b="0" cap="none" baseline="0"/>
            </a:lvl1pPr>
          </a:lstStyle>
          <a:p>
            <a:r>
              <a:rPr lang="en-US"/>
              <a:t>Click to edit Master title style</a:t>
            </a:r>
            <a:endParaRPr/>
          </a:p>
        </p:txBody>
      </p:sp>
      <p:sp>
        <p:nvSpPr>
          <p:cNvPr id="3" name="Text Placeholder 2"/>
          <p:cNvSpPr>
            <a:spLocks noGrp="1"/>
          </p:cNvSpPr>
          <p:nvPr>
            <p:ph type="body" idx="1"/>
          </p:nvPr>
        </p:nvSpPr>
        <p:spPr>
          <a:xfrm>
            <a:off x="2209801"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62600" y="6356350"/>
            <a:ext cx="1622612" cy="365125"/>
          </a:xfrm>
        </p:spPr>
        <p:txBody>
          <a:bodyPr/>
          <a:lstStyle/>
          <a:p>
            <a:fld id="{B1A24CD3-204F-4468-8EE4-28A6668D006A}"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5" name="Footer Placeholder 4"/>
          <p:cNvSpPr>
            <a:spLocks noGrp="1"/>
          </p:cNvSpPr>
          <p:nvPr>
            <p:ph type="ftr" sz="quarter" idx="11"/>
          </p:nvPr>
        </p:nvSpPr>
        <p:spPr>
          <a:xfrm>
            <a:off x="174812" y="6356350"/>
            <a:ext cx="5311588" cy="365125"/>
          </a:xfrm>
        </p:spPr>
        <p:txBody>
          <a:body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57AF16DE-A0D5-4438-950F-5B1E159C2C28}"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3773695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7" name="Rectangle 6"/>
          <p:cNvSpPr/>
          <p:nvPr/>
        </p:nvSpPr>
        <p:spPr>
          <a:xfrm>
            <a:off x="269875" y="4773706"/>
            <a:ext cx="2971800" cy="18445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3720354" y="3429001"/>
            <a:ext cx="4966446" cy="1398494"/>
          </a:xfrm>
        </p:spPr>
        <p:txBody>
          <a:bodyPr anchor="b" anchorCtr="0"/>
          <a:lstStyle>
            <a:lvl1pPr algn="r">
              <a:defRPr sz="4600" b="0" cap="none" baseline="0"/>
            </a:lvl1pPr>
          </a:lstStyle>
          <a:p>
            <a:r>
              <a:rPr lang="en-US"/>
              <a:t>Click to edit Master title style</a:t>
            </a:r>
            <a:endParaRPr/>
          </a:p>
        </p:txBody>
      </p:sp>
      <p:sp>
        <p:nvSpPr>
          <p:cNvPr id="3" name="Text Placeholder 2"/>
          <p:cNvSpPr>
            <a:spLocks noGrp="1"/>
          </p:cNvSpPr>
          <p:nvPr>
            <p:ph type="body" idx="1"/>
          </p:nvPr>
        </p:nvSpPr>
        <p:spPr>
          <a:xfrm>
            <a:off x="3720354"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a:xfrm>
            <a:off x="351212" y="6104965"/>
            <a:ext cx="506506" cy="365125"/>
          </a:xfrm>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9" name="Picture Placeholder 8"/>
          <p:cNvSpPr>
            <a:spLocks noGrp="1"/>
          </p:cNvSpPr>
          <p:nvPr>
            <p:ph type="pic" sz="quarter" idx="13"/>
          </p:nvPr>
        </p:nvSpPr>
        <p:spPr>
          <a:xfrm>
            <a:off x="269874" y="268288"/>
            <a:ext cx="2971800" cy="4438650"/>
          </a:xfrm>
        </p:spPr>
        <p:txBody>
          <a:bodyPr/>
          <a:lstStyle>
            <a:lvl1pPr>
              <a:buNone/>
              <a:defRPr/>
            </a:lvl1pPr>
          </a:lstStyle>
          <a:p>
            <a:r>
              <a:rPr lang="en-US"/>
              <a:t>Drag picture to placeholder or click icon to add</a:t>
            </a:r>
            <a:endParaRPr/>
          </a:p>
        </p:txBody>
      </p:sp>
    </p:spTree>
    <p:extLst>
      <p:ext uri="{BB962C8B-B14F-4D97-AF65-F5344CB8AC3E}">
        <p14:creationId xmlns:p14="http://schemas.microsoft.com/office/powerpoint/2010/main" xmlns="" val="2641015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14400"/>
            <a:ext cx="7391401" cy="1143000"/>
          </a:xfrm>
        </p:spPr>
        <p:txBody>
          <a:bodyPr/>
          <a:lstStyle/>
          <a:p>
            <a:r>
              <a:rPr lang="en-US"/>
              <a:t>Click to edit Master title style</a:t>
            </a:r>
            <a:endParaRPr/>
          </a:p>
        </p:txBody>
      </p:sp>
      <p:sp>
        <p:nvSpPr>
          <p:cNvPr id="3" name="Content Placeholder 2"/>
          <p:cNvSpPr>
            <a:spLocks noGrp="1"/>
          </p:cNvSpPr>
          <p:nvPr>
            <p:ph sz="half" idx="1"/>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28244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3540946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14400"/>
            <a:ext cx="7388352" cy="1143000"/>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457200"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279391"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79391"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8" name="Footer Placeholder 7"/>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9" name="Slide Number Placeholder 8"/>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280766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14400"/>
            <a:ext cx="7391401" cy="1143000"/>
          </a:xfrm>
        </p:spPr>
        <p:txBody>
          <a:bodyPr/>
          <a:lstStyle/>
          <a:p>
            <a:r>
              <a:rPr lang="en-US"/>
              <a:t>Click to edit Master title style</a:t>
            </a:r>
            <a:endParaRPr/>
          </a:p>
        </p:txBody>
      </p:sp>
      <p:sp>
        <p:nvSpPr>
          <p:cNvPr id="3" name="Content Placeholder 2"/>
          <p:cNvSpPr>
            <a:spLocks noGrp="1"/>
          </p:cNvSpPr>
          <p:nvPr>
            <p:ph sz="half" idx="1"/>
          </p:nvPr>
        </p:nvSpPr>
        <p:spPr>
          <a:xfrm>
            <a:off x="457199" y="2214562"/>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9" name="Content Placeholder 2"/>
          <p:cNvSpPr>
            <a:spLocks noGrp="1"/>
          </p:cNvSpPr>
          <p:nvPr>
            <p:ph sz="half" idx="13"/>
          </p:nvPr>
        </p:nvSpPr>
        <p:spPr>
          <a:xfrm>
            <a:off x="457199" y="4224973"/>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extLst>
      <p:ext uri="{BB962C8B-B14F-4D97-AF65-F5344CB8AC3E}">
        <p14:creationId xmlns:p14="http://schemas.microsoft.com/office/powerpoint/2010/main" xmlns="" val="3142317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14400"/>
            <a:ext cx="7391401" cy="1143000"/>
          </a:xfrm>
        </p:spPr>
        <p:txBody>
          <a:bodyPr/>
          <a:lstStyle/>
          <a:p>
            <a:r>
              <a:rPr lang="en-US"/>
              <a:t>Click to edit Master title style</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Content Placeholder 2"/>
          <p:cNvSpPr>
            <a:spLocks noGrp="1"/>
          </p:cNvSpPr>
          <p:nvPr>
            <p:ph sz="half" idx="14"/>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extLst>
      <p:ext uri="{BB962C8B-B14F-4D97-AF65-F5344CB8AC3E}">
        <p14:creationId xmlns:p14="http://schemas.microsoft.com/office/powerpoint/2010/main" xmlns="" val="4277238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14400"/>
            <a:ext cx="7391401" cy="1143000"/>
          </a:xfrm>
        </p:spPr>
        <p:txBody>
          <a:bodyPr/>
          <a:lstStyle/>
          <a:p>
            <a:r>
              <a:rPr lang="en-US"/>
              <a:t>Click to edit Master title style</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1" name="Content Placeholder 2"/>
          <p:cNvSpPr>
            <a:spLocks noGrp="1"/>
          </p:cNvSpPr>
          <p:nvPr>
            <p:ph sz="half" idx="14"/>
          </p:nvPr>
        </p:nvSpPr>
        <p:spPr>
          <a:xfrm>
            <a:off x="45720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2" name="Content Placeholder 2"/>
          <p:cNvSpPr>
            <a:spLocks noGrp="1"/>
          </p:cNvSpPr>
          <p:nvPr>
            <p:ph sz="half" idx="15"/>
          </p:nvPr>
        </p:nvSpPr>
        <p:spPr>
          <a:xfrm>
            <a:off x="45720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extLst>
      <p:ext uri="{BB962C8B-B14F-4D97-AF65-F5344CB8AC3E}">
        <p14:creationId xmlns:p14="http://schemas.microsoft.com/office/powerpoint/2010/main" xmlns="" val="2093093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4" name="Footer Placeholder 3"/>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5" name="Slide Number Placeholder 4"/>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1060080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Date Placeholder 1"/>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3" name="Footer Placeholder 2"/>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4" name="Slide Number Placeholder 3"/>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3993388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en-US"/>
              <a:t>Click to edit Master title style</a:t>
            </a:r>
            <a:endParaRPr/>
          </a:p>
        </p:txBody>
      </p:sp>
      <p:sp>
        <p:nvSpPr>
          <p:cNvPr id="3" name="Content Placeholder 2"/>
          <p:cNvSpPr>
            <a:spLocks noGrp="1"/>
          </p:cNvSpPr>
          <p:nvPr>
            <p:ph idx="1"/>
          </p:nvPr>
        </p:nvSpPr>
        <p:spPr>
          <a:xfrm>
            <a:off x="4762052" y="990600"/>
            <a:ext cx="3566160" cy="51355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27624348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p:nvSpPr>
        <p:spPr>
          <a:xfrm>
            <a:off x="4746811" y="268288"/>
            <a:ext cx="4114800"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en-US"/>
              <a:t>Click to edit Master title style</a:t>
            </a:r>
            <a:endParaRPr/>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161365" y="6124014"/>
            <a:ext cx="1752600" cy="365125"/>
          </a:xfrm>
        </p:spPr>
        <p:txBody>
          <a:bodyPr/>
          <a:lstStyle>
            <a:lvl1pPr algn="l">
              <a:defRPr/>
            </a:lvl1p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a:xfrm>
            <a:off x="174812" y="6356350"/>
            <a:ext cx="3863788" cy="365125"/>
          </a:xfrm>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10" name="Picture Placeholder 9"/>
          <p:cNvSpPr>
            <a:spLocks noGrp="1"/>
          </p:cNvSpPr>
          <p:nvPr>
            <p:ph type="pic" sz="quarter" idx="13"/>
          </p:nvPr>
        </p:nvSpPr>
        <p:spPr>
          <a:xfrm>
            <a:off x="4760258" y="990600"/>
            <a:ext cx="4096512" cy="5611813"/>
          </a:xfrm>
        </p:spPr>
        <p:txBody>
          <a:bodyPr/>
          <a:lstStyle>
            <a:lvl1pPr>
              <a:buNone/>
              <a:defRPr/>
            </a:lvl1pPr>
          </a:lstStyle>
          <a:p>
            <a:r>
              <a:rPr lang="en-US"/>
              <a:t>Drag picture to placeholder or click icon to add</a:t>
            </a:r>
            <a:endParaRPr/>
          </a:p>
        </p:txBody>
      </p:sp>
    </p:spTree>
    <p:extLst>
      <p:ext uri="{BB962C8B-B14F-4D97-AF65-F5344CB8AC3E}">
        <p14:creationId xmlns:p14="http://schemas.microsoft.com/office/powerpoint/2010/main" xmlns="" val="1962583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8" name="Rectangle 7"/>
          <p:cNvSpPr/>
          <p:nvPr/>
        </p:nvSpPr>
        <p:spPr>
          <a:xfrm>
            <a:off x="7216775" y="268288"/>
            <a:ext cx="1639457"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en-US"/>
              <a:t>Click to edit Master title style</a:t>
            </a:r>
            <a:endParaRPr/>
          </a:p>
        </p:txBody>
      </p:sp>
      <p:sp>
        <p:nvSpPr>
          <p:cNvPr id="3" name="Picture Placeholder 2"/>
          <p:cNvSpPr>
            <a:spLocks noGrp="1"/>
          </p:cNvSpPr>
          <p:nvPr>
            <p:ph type="pic" idx="1"/>
          </p:nvPr>
        </p:nvSpPr>
        <p:spPr>
          <a:xfrm>
            <a:off x="269874" y="268288"/>
            <a:ext cx="6858000"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1253625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4 Pictures with Caption">
    <p:spTree>
      <p:nvGrpSpPr>
        <p:cNvPr id="1" name=""/>
        <p:cNvGrpSpPr/>
        <p:nvPr/>
      </p:nvGrpSpPr>
      <p:grpSpPr>
        <a:xfrm>
          <a:off x="0" y="0"/>
          <a:ext cx="0" cy="0"/>
          <a:chOff x="0" y="0"/>
          <a:chExt cx="0" cy="0"/>
        </a:xfrm>
      </p:grpSpPr>
      <p:sp>
        <p:nvSpPr>
          <p:cNvPr id="8" name="Rectangle 7"/>
          <p:cNvSpPr/>
          <p:nvPr/>
        </p:nvSpPr>
        <p:spPr>
          <a:xfrm>
            <a:off x="8135471" y="268288"/>
            <a:ext cx="720761"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en-US"/>
              <a:t>Click to edit Master title style</a:t>
            </a:r>
            <a:endParaRPr/>
          </a:p>
        </p:txBody>
      </p:sp>
      <p:sp>
        <p:nvSpPr>
          <p:cNvPr id="3" name="Picture Placeholder 2"/>
          <p:cNvSpPr>
            <a:spLocks noGrp="1"/>
          </p:cNvSpPr>
          <p:nvPr>
            <p:ph type="pic" idx="1"/>
          </p:nvPr>
        </p:nvSpPr>
        <p:spPr>
          <a:xfrm>
            <a:off x="269874" y="268288"/>
            <a:ext cx="3006726"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
        <p:nvSpPr>
          <p:cNvPr id="10" name="Picture Placeholder 2"/>
          <p:cNvSpPr>
            <a:spLocks noGrp="1"/>
          </p:cNvSpPr>
          <p:nvPr>
            <p:ph type="pic" idx="13"/>
          </p:nvPr>
        </p:nvSpPr>
        <p:spPr>
          <a:xfrm>
            <a:off x="3352800" y="268288"/>
            <a:ext cx="47019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11" name="Picture Placeholder 2"/>
          <p:cNvSpPr>
            <a:spLocks noGrp="1"/>
          </p:cNvSpPr>
          <p:nvPr>
            <p:ph type="pic" idx="14"/>
          </p:nvPr>
        </p:nvSpPr>
        <p:spPr>
          <a:xfrm>
            <a:off x="33528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
        <p:nvSpPr>
          <p:cNvPr id="12" name="Picture Placeholder 2"/>
          <p:cNvSpPr>
            <a:spLocks noGrp="1"/>
          </p:cNvSpPr>
          <p:nvPr>
            <p:ph type="pic" idx="15"/>
          </p:nvPr>
        </p:nvSpPr>
        <p:spPr>
          <a:xfrm>
            <a:off x="57505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Tree>
    <p:extLst>
      <p:ext uri="{BB962C8B-B14F-4D97-AF65-F5344CB8AC3E}">
        <p14:creationId xmlns:p14="http://schemas.microsoft.com/office/powerpoint/2010/main" xmlns="" val="8865361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7212106"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5" name="Footer Placeholder 4"/>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27045799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a:solidFill>
                <a:prstClr val="white"/>
              </a:solidFill>
              <a:latin typeface="Century Gothic"/>
            </a:endParaRPr>
          </a:p>
        </p:txBody>
      </p:sp>
      <p:sp>
        <p:nvSpPr>
          <p:cNvPr id="2" name="Vertical Title 1"/>
          <p:cNvSpPr>
            <a:spLocks noGrp="1"/>
          </p:cNvSpPr>
          <p:nvPr>
            <p:ph type="title" orient="vert"/>
          </p:nvPr>
        </p:nvSpPr>
        <p:spPr>
          <a:xfrm>
            <a:off x="7543799" y="1035424"/>
            <a:ext cx="1322295" cy="5090739"/>
          </a:xfrm>
        </p:spPr>
        <p:txBody>
          <a:bodyPr vert="eaVert" anchor="t" anchorCtr="0"/>
          <a:lstStyle/>
          <a:p>
            <a:r>
              <a:rPr lang="en-US"/>
              <a:t>Click to edit Master title style</a:t>
            </a:r>
            <a:endParaRPr/>
          </a:p>
        </p:txBody>
      </p:sp>
      <p:sp>
        <p:nvSpPr>
          <p:cNvPr id="3" name="Vertical Text Placeholder 2"/>
          <p:cNvSpPr>
            <a:spLocks noGrp="1"/>
          </p:cNvSpPr>
          <p:nvPr>
            <p:ph type="body" orient="vert" idx="1"/>
          </p:nvPr>
        </p:nvSpPr>
        <p:spPr>
          <a:xfrm>
            <a:off x="457200" y="1035424"/>
            <a:ext cx="6019800" cy="5109789"/>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a:solidFill>
                <a:srgbClr val="333333">
                  <a:lumMod val="60000"/>
                  <a:lumOff val="40000"/>
                </a:srgbClr>
              </a:solidFill>
              <a:latin typeface="Century Gothic"/>
            </a:endParaRPr>
          </a:p>
        </p:txBody>
      </p:sp>
      <p:sp>
        <p:nvSpPr>
          <p:cNvPr id="5" name="Footer Placeholder 4"/>
          <p:cNvSpPr>
            <a:spLocks noGrp="1"/>
          </p:cNvSpPr>
          <p:nvPr>
            <p:ph type="ftr" sz="quarter" idx="11"/>
          </p:nvPr>
        </p:nvSpPr>
        <p:spPr/>
        <p:txBody>
          <a:bodyPr/>
          <a:lstStyle/>
          <a:p>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a:solidFill>
                <a:prstClr val="white"/>
              </a:solidFill>
              <a:latin typeface="Century Gothic"/>
            </a:endParaRPr>
          </a:p>
        </p:txBody>
      </p:sp>
    </p:spTree>
    <p:extLst>
      <p:ext uri="{BB962C8B-B14F-4D97-AF65-F5344CB8AC3E}">
        <p14:creationId xmlns:p14="http://schemas.microsoft.com/office/powerpoint/2010/main" xmlns="" val="515058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199" y="914400"/>
            <a:ext cx="6508377" cy="1143000"/>
          </a:xfrm>
          <a:prstGeom prst="rect">
            <a:avLst/>
          </a:prstGeom>
        </p:spPr>
        <p:txBody>
          <a:bodyPr vert="horz" lIns="91440" tIns="45720" rIns="91440" bIns="45720" rtlCol="0" anchor="b" anchorCtr="0">
            <a:noAutofit/>
          </a:bodyPr>
          <a:lstStyle/>
          <a:p>
            <a:r>
              <a:rPr lang="en-US" dirty="0"/>
              <a:t>Click to edit Master title style</a:t>
            </a:r>
            <a:endParaRPr dirty="0"/>
          </a:p>
        </p:txBody>
      </p:sp>
      <p:sp>
        <p:nvSpPr>
          <p:cNvPr id="3" name="Text Placeholder 2"/>
          <p:cNvSpPr>
            <a:spLocks noGrp="1"/>
          </p:cNvSpPr>
          <p:nvPr>
            <p:ph type="body" idx="1"/>
          </p:nvPr>
        </p:nvSpPr>
        <p:spPr>
          <a:xfrm>
            <a:off x="457199" y="2209800"/>
            <a:ext cx="6508377" cy="39163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2"/>
          </p:nvPr>
        </p:nvSpPr>
        <p:spPr>
          <a:xfrm>
            <a:off x="7198659" y="6356350"/>
            <a:ext cx="1752600" cy="365125"/>
          </a:xfrm>
          <a:prstGeom prst="rect">
            <a:avLst/>
          </a:prstGeom>
        </p:spPr>
        <p:txBody>
          <a:bodyPr vert="horz" lIns="91440" tIns="45720" rIns="91440" bIns="45720" rtlCol="0" anchor="ctr"/>
          <a:lstStyle>
            <a:lvl1pPr algn="r">
              <a:defRPr sz="1100" b="1">
                <a:solidFill>
                  <a:schemeClr val="tx2">
                    <a:lumMod val="60000"/>
                    <a:lumOff val="40000"/>
                  </a:schemeClr>
                </a:solidFill>
              </a:defRPr>
            </a:lvl1pPr>
          </a:lstStyle>
          <a:p>
            <a:pPr defTabSz="457200"/>
            <a:fld id="{7B36F84C-791A-C44E-892D-179DF0C31C2D}" type="datetimeFigureOut">
              <a:rPr lang="en-US" smtClean="0">
                <a:solidFill>
                  <a:srgbClr val="333333">
                    <a:lumMod val="60000"/>
                    <a:lumOff val="40000"/>
                  </a:srgbClr>
                </a:solidFill>
                <a:latin typeface="Century Gothic"/>
              </a:rPr>
              <a:pPr defTabSz="457200"/>
              <a:t>9/22/2017</a:t>
            </a:fld>
            <a:endParaRPr lang="en-US">
              <a:solidFill>
                <a:srgbClr val="333333">
                  <a:lumMod val="60000"/>
                  <a:lumOff val="40000"/>
                </a:srgbClr>
              </a:solidFill>
              <a:latin typeface="Century Gothic"/>
            </a:endParaRPr>
          </a:p>
        </p:txBody>
      </p:sp>
      <p:sp>
        <p:nvSpPr>
          <p:cNvPr id="5" name="Footer Placeholder 4"/>
          <p:cNvSpPr>
            <a:spLocks noGrp="1"/>
          </p:cNvSpPr>
          <p:nvPr>
            <p:ph type="ftr" sz="quarter" idx="3"/>
          </p:nvPr>
        </p:nvSpPr>
        <p:spPr>
          <a:xfrm>
            <a:off x="174812" y="6356350"/>
            <a:ext cx="6007100" cy="365125"/>
          </a:xfrm>
          <a:prstGeom prst="rect">
            <a:avLst/>
          </a:prstGeom>
        </p:spPr>
        <p:txBody>
          <a:bodyPr vert="horz" lIns="91440" tIns="45720" rIns="91440" bIns="45720" rtlCol="0" anchor="ctr"/>
          <a:lstStyle>
            <a:lvl1pPr algn="l">
              <a:defRPr sz="1100" b="1">
                <a:solidFill>
                  <a:schemeClr val="tx2">
                    <a:lumMod val="60000"/>
                    <a:lumOff val="40000"/>
                  </a:schemeClr>
                </a:solidFill>
              </a:defRPr>
            </a:lvl1pPr>
          </a:lstStyle>
          <a:p>
            <a:pPr defTabSz="457200"/>
            <a:endParaRPr lang="en-US">
              <a:solidFill>
                <a:srgbClr val="333333">
                  <a:lumMod val="60000"/>
                  <a:lumOff val="40000"/>
                </a:srgbClr>
              </a:solidFill>
              <a:latin typeface="Century Gothic"/>
            </a:endParaRPr>
          </a:p>
        </p:txBody>
      </p:sp>
      <p:sp>
        <p:nvSpPr>
          <p:cNvPr id="6" name="Slide Number Placeholder 5"/>
          <p:cNvSpPr>
            <a:spLocks noGrp="1"/>
          </p:cNvSpPr>
          <p:nvPr>
            <p:ph type="sldNum" sz="quarter" idx="4"/>
          </p:nvPr>
        </p:nvSpPr>
        <p:spPr>
          <a:xfrm>
            <a:off x="8256494" y="361016"/>
            <a:ext cx="506506" cy="365125"/>
          </a:xfrm>
          <a:prstGeom prst="rect">
            <a:avLst/>
          </a:prstGeom>
        </p:spPr>
        <p:txBody>
          <a:bodyPr vert="horz" lIns="91440" tIns="45720" rIns="91440" bIns="45720" rtlCol="0" anchor="ctr"/>
          <a:lstStyle>
            <a:lvl1pPr algn="r">
              <a:defRPr sz="2200" b="1">
                <a:solidFill>
                  <a:schemeClr val="bg1"/>
                </a:solidFill>
              </a:defRPr>
            </a:lvl1pPr>
          </a:lstStyle>
          <a:p>
            <a:pPr defTabSz="457200"/>
            <a:fld id="{90543E3D-1C69-7544-A90F-F1A1A27D313C}" type="slidenum">
              <a:rPr lang="en-US" smtClean="0">
                <a:solidFill>
                  <a:prstClr val="white"/>
                </a:solidFill>
                <a:latin typeface="Century Gothic"/>
              </a:rPr>
              <a:pPr defTabSz="457200"/>
              <a:t>‹#›</a:t>
            </a:fld>
            <a:endParaRPr lang="en-US">
              <a:solidFill>
                <a:prstClr val="white"/>
              </a:solidFill>
              <a:latin typeface="Century Gothic"/>
            </a:endParaRPr>
          </a:p>
        </p:txBody>
      </p:sp>
    </p:spTree>
    <p:extLst>
      <p:ext uri="{BB962C8B-B14F-4D97-AF65-F5344CB8AC3E}">
        <p14:creationId xmlns:p14="http://schemas.microsoft.com/office/powerpoint/2010/main" xmlns="" val="220536339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Lst>
  <p:txStyles>
    <p:titleStyle>
      <a:lvl1pPr algn="l" defTabSz="914400" rtl="0" eaLnBrk="1" latinLnBrk="0" hangingPunct="1">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spcBef>
          <a:spcPts val="1800"/>
        </a:spcBef>
        <a:buClr>
          <a:schemeClr val="accent1"/>
        </a:buClr>
        <a:buSzPct val="100000"/>
        <a:buFont typeface="Wingdings 2" pitchFamily="18" charset="2"/>
        <a:buChar char="¡"/>
        <a:defRPr sz="3200" kern="1200">
          <a:solidFill>
            <a:schemeClr val="tx2"/>
          </a:solidFill>
          <a:latin typeface="+mn-lt"/>
          <a:ea typeface="+mn-ea"/>
          <a:cs typeface="+mn-cs"/>
        </a:defRPr>
      </a:lvl1pPr>
      <a:lvl2pPr marL="457200" indent="-228600" algn="l" defTabSz="914400" rtl="0" eaLnBrk="1" latinLnBrk="0" hangingPunct="1">
        <a:spcBef>
          <a:spcPts val="600"/>
        </a:spcBef>
        <a:buClr>
          <a:schemeClr val="accent1">
            <a:lumMod val="50000"/>
          </a:schemeClr>
        </a:buClr>
        <a:buSzPct val="100000"/>
        <a:buFont typeface="Wingdings 2" pitchFamily="18" charset="2"/>
        <a:buChar char="¡"/>
        <a:defRPr sz="2800" kern="1200">
          <a:solidFill>
            <a:schemeClr val="tx2"/>
          </a:solidFill>
          <a:latin typeface="+mn-lt"/>
          <a:ea typeface="+mn-ea"/>
          <a:cs typeface="+mn-cs"/>
        </a:defRPr>
      </a:lvl2pPr>
      <a:lvl3pPr marL="685800" indent="-228600" algn="l" defTabSz="914400" rtl="0" eaLnBrk="1" latinLnBrk="0" hangingPunct="1">
        <a:spcBef>
          <a:spcPts val="600"/>
        </a:spcBef>
        <a:buClr>
          <a:schemeClr val="accent1"/>
        </a:buClr>
        <a:buSzPct val="100000"/>
        <a:buFont typeface="Wingdings 2" pitchFamily="18" charset="2"/>
        <a:buChar char="¡"/>
        <a:defRPr sz="2400" kern="1200">
          <a:solidFill>
            <a:schemeClr val="tx2"/>
          </a:solidFill>
          <a:latin typeface="+mn-lt"/>
          <a:ea typeface="+mn-ea"/>
          <a:cs typeface="+mn-cs"/>
        </a:defRPr>
      </a:lvl3pPr>
      <a:lvl4pPr marL="914400" indent="-228600" algn="l" defTabSz="914400" rtl="0" eaLnBrk="1" latinLnBrk="0" hangingPunct="1">
        <a:spcBef>
          <a:spcPts val="600"/>
        </a:spcBef>
        <a:buClr>
          <a:schemeClr val="accent1">
            <a:lumMod val="50000"/>
          </a:schemeClr>
        </a:buClr>
        <a:buSzPct val="100000"/>
        <a:buFont typeface="Wingdings 2" pitchFamily="18" charset="2"/>
        <a:buChar char="¡"/>
        <a:defRPr sz="2000" kern="1200">
          <a:solidFill>
            <a:schemeClr val="tx2"/>
          </a:solidFill>
          <a:latin typeface="+mn-lt"/>
          <a:ea typeface="+mn-ea"/>
          <a:cs typeface="+mn-cs"/>
        </a:defRPr>
      </a:lvl4pPr>
      <a:lvl5pPr marL="11430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5pPr>
      <a:lvl6pPr marL="1377950"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6pPr>
      <a:lvl7pPr marL="1603375" indent="-228600" algn="l" defTabSz="914400" rtl="0" eaLnBrk="1" latinLnBrk="0" hangingPunct="1">
        <a:spcBef>
          <a:spcPct val="20000"/>
        </a:spcBef>
        <a:buClr>
          <a:schemeClr val="accent1"/>
        </a:buClr>
        <a:buFont typeface="Wingdings 2" pitchFamily="18" charset="2"/>
        <a:buChar char=""/>
        <a:defRPr lang="en-US" sz="1800" kern="1200" dirty="0" smtClean="0">
          <a:solidFill>
            <a:schemeClr val="tx2"/>
          </a:solidFill>
          <a:latin typeface="+mn-lt"/>
          <a:ea typeface="+mn-ea"/>
          <a:cs typeface="+mn-cs"/>
        </a:defRPr>
      </a:lvl7pPr>
      <a:lvl8pPr marL="1830388"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8pPr>
      <a:lvl9pPr marL="2057400" indent="-228600" algn="l" defTabSz="914400" rtl="0" eaLnBrk="1" latinLnBrk="0" hangingPunct="1">
        <a:spcBef>
          <a:spcPct val="20000"/>
        </a:spcBef>
        <a:buClr>
          <a:schemeClr val="accent1"/>
        </a:buClr>
        <a:buFont typeface="Wingdings 2" pitchFamily="18" charset="2"/>
        <a:buChar char=""/>
        <a:defRPr lang="en-US" sz="1800" kern="1200" dirty="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381000" y="3733800"/>
            <a:ext cx="8305800" cy="990600"/>
          </a:xfrm>
        </p:spPr>
        <p:txBody>
          <a:bodyPr/>
          <a:lstStyle/>
          <a:p>
            <a:pPr algn="ctr"/>
            <a:r>
              <a:rPr lang="en-US" dirty="0"/>
              <a:t/>
            </a:r>
            <a:br>
              <a:rPr lang="en-US" dirty="0"/>
            </a:br>
            <a:r>
              <a:rPr lang="en-US" dirty="0"/>
              <a:t> </a:t>
            </a:r>
          </a:p>
        </p:txBody>
      </p:sp>
      <p:sp>
        <p:nvSpPr>
          <p:cNvPr id="4" name="Title 1"/>
          <p:cNvSpPr txBox="1">
            <a:spLocks/>
          </p:cNvSpPr>
          <p:nvPr/>
        </p:nvSpPr>
        <p:spPr>
          <a:xfrm>
            <a:off x="1143000" y="5486400"/>
            <a:ext cx="7391400" cy="68580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4400" kern="1200">
                <a:solidFill>
                  <a:schemeClr val="accent1"/>
                </a:solidFill>
                <a:latin typeface="+mj-lt"/>
                <a:ea typeface="+mj-ea"/>
                <a:cs typeface="+mj-cs"/>
              </a:defRPr>
            </a:lvl1pPr>
          </a:lstStyle>
          <a:p>
            <a:pPr algn="ctr">
              <a:spcBef>
                <a:spcPts val="0"/>
              </a:spcBef>
            </a:pPr>
            <a:r>
              <a:rPr lang="en-US" dirty="0"/>
              <a:t/>
            </a:r>
            <a:br>
              <a:rPr lang="en-US" dirty="0"/>
            </a:br>
            <a:r>
              <a:rPr lang="en-US" dirty="0"/>
              <a:t> When to initiate feeds and how much to feed LBW infants?</a:t>
            </a:r>
            <a:endParaRPr lang="en-US" sz="2400" dirty="0"/>
          </a:p>
        </p:txBody>
      </p:sp>
    </p:spTree>
    <p:extLst>
      <p:ext uri="{BB962C8B-B14F-4D97-AF65-F5344CB8AC3E}">
        <p14:creationId xmlns:p14="http://schemas.microsoft.com/office/powerpoint/2010/main" xmlns="" val="27758360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ctr" eaLnBrk="1" hangingPunct="1"/>
            <a:r>
              <a:rPr lang="en-US" b="1" dirty="0">
                <a:solidFill>
                  <a:schemeClr val="tx1"/>
                </a:solidFill>
              </a:rPr>
              <a:t>When to initiate feeds? </a:t>
            </a:r>
          </a:p>
        </p:txBody>
      </p:sp>
      <p:sp>
        <p:nvSpPr>
          <p:cNvPr id="9219" name="Content Placeholder 2"/>
          <p:cNvSpPr>
            <a:spLocks noGrp="1"/>
          </p:cNvSpPr>
          <p:nvPr>
            <p:ph idx="1"/>
          </p:nvPr>
        </p:nvSpPr>
        <p:spPr>
          <a:xfrm>
            <a:off x="457198" y="1680309"/>
            <a:ext cx="7315201" cy="4659922"/>
          </a:xfrm>
        </p:spPr>
        <p:txBody>
          <a:bodyPr/>
          <a:lstStyle/>
          <a:p>
            <a:pPr algn="ctr" eaLnBrk="1" hangingPunct="1">
              <a:buFontTx/>
              <a:buNone/>
            </a:pPr>
            <a:r>
              <a:rPr lang="en-US" sz="3600" b="1" dirty="0">
                <a:solidFill>
                  <a:schemeClr val="tx1"/>
                </a:solidFill>
              </a:rPr>
              <a:t>All LBW infants </a:t>
            </a:r>
          </a:p>
          <a:p>
            <a:pPr eaLnBrk="1" hangingPunct="1">
              <a:buFontTx/>
              <a:buNone/>
            </a:pPr>
            <a:endParaRPr lang="en-US" sz="3200" b="1" dirty="0">
              <a:solidFill>
                <a:srgbClr val="FF0000"/>
              </a:solidFill>
            </a:endParaRPr>
          </a:p>
          <a:p>
            <a:pPr eaLnBrk="1" hangingPunct="1">
              <a:spcAft>
                <a:spcPts val="1200"/>
              </a:spcAft>
              <a:buClrTx/>
              <a:buFont typeface="Arial" panose="020B0604020202020204" pitchFamily="34" charset="0"/>
              <a:buChar char="•"/>
            </a:pPr>
            <a:r>
              <a:rPr lang="en-US" sz="2800" dirty="0">
                <a:solidFill>
                  <a:schemeClr val="tx1"/>
                </a:solidFill>
                <a:latin typeface="Calibri" panose="020F0502020204030204" pitchFamily="34" charset="0"/>
                <a:cs typeface="Calibri" panose="020F0502020204030204" pitchFamily="34" charset="0"/>
              </a:rPr>
              <a:t>Start full enteral feeds at admission or birth </a:t>
            </a:r>
          </a:p>
          <a:p>
            <a:pPr lvl="2">
              <a:spcAft>
                <a:spcPts val="1200"/>
              </a:spcAft>
              <a:buClrTx/>
              <a:buFont typeface="Wingdings" panose="05000000000000000000" pitchFamily="2" charset="2"/>
              <a:buChar char="ü"/>
            </a:pPr>
            <a:r>
              <a:rPr lang="en-US" sz="2800" dirty="0">
                <a:solidFill>
                  <a:schemeClr val="tx1"/>
                </a:solidFill>
                <a:latin typeface="Calibri" panose="020F0502020204030204" pitchFamily="34" charset="0"/>
                <a:cs typeface="Calibri" panose="020F0502020204030204" pitchFamily="34" charset="0"/>
              </a:rPr>
              <a:t>Except in some infants</a:t>
            </a:r>
          </a:p>
        </p:txBody>
      </p:sp>
    </p:spTree>
    <p:extLst>
      <p:ext uri="{BB962C8B-B14F-4D97-AF65-F5344CB8AC3E}">
        <p14:creationId xmlns:p14="http://schemas.microsoft.com/office/powerpoint/2010/main" xmlns="" val="992503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ctr" eaLnBrk="1" hangingPunct="1"/>
            <a:r>
              <a:rPr lang="en-US" sz="3200" b="1" dirty="0">
                <a:solidFill>
                  <a:schemeClr val="tx1"/>
                </a:solidFill>
              </a:rPr>
              <a:t>In which infant/ clinical condition can feeds not be started?</a:t>
            </a:r>
          </a:p>
        </p:txBody>
      </p:sp>
      <p:sp>
        <p:nvSpPr>
          <p:cNvPr id="9219" name="Content Placeholder 2"/>
          <p:cNvSpPr>
            <a:spLocks noGrp="1"/>
          </p:cNvSpPr>
          <p:nvPr>
            <p:ph idx="1"/>
          </p:nvPr>
        </p:nvSpPr>
        <p:spPr>
          <a:xfrm>
            <a:off x="457198" y="1600200"/>
            <a:ext cx="7315201" cy="4876799"/>
          </a:xfrm>
        </p:spPr>
        <p:txBody>
          <a:bodyPr>
            <a:normAutofit fontScale="70000" lnSpcReduction="20000"/>
          </a:bodyPr>
          <a:lstStyle/>
          <a:p>
            <a:pPr eaLnBrk="1" hangingPunct="1">
              <a:buFontTx/>
              <a:buNone/>
            </a:pPr>
            <a:r>
              <a:rPr lang="en-US" sz="4100" b="1" dirty="0">
                <a:solidFill>
                  <a:schemeClr val="tx1"/>
                </a:solidFill>
              </a:rPr>
              <a:t>Exceptions</a:t>
            </a:r>
            <a:r>
              <a:rPr lang="en-US" sz="4100" b="1" dirty="0">
                <a:solidFill>
                  <a:srgbClr val="FF0000"/>
                </a:solidFill>
              </a:rPr>
              <a:t>  </a:t>
            </a:r>
          </a:p>
          <a:p>
            <a:pPr marL="403225" indent="-403225" eaLnBrk="1" hangingPunct="1">
              <a:lnSpc>
                <a:spcPct val="150000"/>
              </a:lnSpc>
              <a:spcBef>
                <a:spcPts val="0"/>
              </a:spcBef>
              <a:buFont typeface="+mj-lt"/>
              <a:buAutoNum type="arabicPeriod"/>
            </a:pPr>
            <a:r>
              <a:rPr lang="en-US" dirty="0"/>
              <a:t>Weight &lt;1000 gm or gestation &lt;29 weeks </a:t>
            </a:r>
          </a:p>
          <a:p>
            <a:pPr marL="403225" indent="-403225" eaLnBrk="1" hangingPunct="1">
              <a:lnSpc>
                <a:spcPct val="150000"/>
              </a:lnSpc>
              <a:spcBef>
                <a:spcPts val="0"/>
              </a:spcBef>
              <a:buFont typeface="+mj-lt"/>
              <a:buAutoNum type="arabicPeriod"/>
            </a:pPr>
            <a:r>
              <a:rPr lang="en-US" dirty="0"/>
              <a:t>Shock requiring inotropes </a:t>
            </a:r>
          </a:p>
          <a:p>
            <a:pPr marL="403225" indent="-403225" eaLnBrk="1" hangingPunct="1">
              <a:lnSpc>
                <a:spcPct val="150000"/>
              </a:lnSpc>
              <a:spcBef>
                <a:spcPts val="0"/>
              </a:spcBef>
              <a:buFont typeface="+mj-lt"/>
              <a:buAutoNum type="arabicPeriod"/>
            </a:pPr>
            <a:r>
              <a:rPr lang="en-US" sz="3100" dirty="0"/>
              <a:t>Respiratory failure requiring </a:t>
            </a:r>
          </a:p>
          <a:p>
            <a:pPr marL="403225" indent="-403225" eaLnBrk="1" hangingPunct="1">
              <a:lnSpc>
                <a:spcPct val="150000"/>
              </a:lnSpc>
              <a:spcBef>
                <a:spcPts val="0"/>
              </a:spcBef>
              <a:buNone/>
            </a:pPr>
            <a:r>
              <a:rPr lang="en-US" sz="3100" dirty="0"/>
              <a:t>	mechanical ventilation</a:t>
            </a:r>
          </a:p>
          <a:p>
            <a:pPr marL="403225" indent="-403225" eaLnBrk="1" hangingPunct="1">
              <a:lnSpc>
                <a:spcPct val="150000"/>
              </a:lnSpc>
              <a:spcBef>
                <a:spcPts val="0"/>
              </a:spcBef>
              <a:buNone/>
            </a:pPr>
            <a:r>
              <a:rPr lang="en-US" sz="3100" dirty="0"/>
              <a:t>4. Severe asphyxia 	</a:t>
            </a:r>
          </a:p>
          <a:p>
            <a:pPr marL="403225" indent="-403225" eaLnBrk="1" hangingPunct="1">
              <a:lnSpc>
                <a:spcPct val="150000"/>
              </a:lnSpc>
              <a:spcBef>
                <a:spcPts val="0"/>
              </a:spcBef>
              <a:buNone/>
            </a:pPr>
            <a:r>
              <a:rPr lang="en-US" sz="3100" dirty="0"/>
              <a:t>   (no cry by 5 mins; chest compressions)</a:t>
            </a:r>
          </a:p>
          <a:p>
            <a:pPr marL="403225" indent="-403225" eaLnBrk="1" hangingPunct="1">
              <a:lnSpc>
                <a:spcPct val="150000"/>
              </a:lnSpc>
              <a:spcBef>
                <a:spcPts val="0"/>
              </a:spcBef>
              <a:buNone/>
            </a:pPr>
            <a:r>
              <a:rPr lang="en-US" sz="3100" dirty="0"/>
              <a:t>5. Active seizures </a:t>
            </a:r>
          </a:p>
          <a:p>
            <a:pPr marL="403225" indent="-403225" eaLnBrk="1" hangingPunct="1">
              <a:lnSpc>
                <a:spcPct val="150000"/>
              </a:lnSpc>
              <a:spcBef>
                <a:spcPts val="0"/>
              </a:spcBef>
              <a:buNone/>
            </a:pPr>
            <a:r>
              <a:rPr lang="en-US" sz="3100" dirty="0"/>
              <a:t>6. Obvious abdominal distension/blood/bilious vomit or aspirate</a:t>
            </a:r>
          </a:p>
          <a:p>
            <a:pPr marL="403225" indent="-403225" eaLnBrk="1" hangingPunct="1">
              <a:lnSpc>
                <a:spcPct val="150000"/>
              </a:lnSpc>
              <a:spcBef>
                <a:spcPts val="0"/>
              </a:spcBef>
              <a:buNone/>
            </a:pPr>
            <a:r>
              <a:rPr lang="en-US" sz="3100" dirty="0"/>
              <a:t>7. Surgical conditions of GI tract</a:t>
            </a:r>
          </a:p>
        </p:txBody>
      </p:sp>
      <p:sp>
        <p:nvSpPr>
          <p:cNvPr id="5" name="Rounded Rectangle 4"/>
          <p:cNvSpPr/>
          <p:nvPr/>
        </p:nvSpPr>
        <p:spPr>
          <a:xfrm>
            <a:off x="6324600" y="2667000"/>
            <a:ext cx="2590800" cy="2133600"/>
          </a:xfrm>
          <a:prstGeom prst="roundRect">
            <a:avLst/>
          </a:prstGeom>
          <a:solidFill>
            <a:srgbClr val="A4D4CB"/>
          </a:solidFill>
          <a:ln>
            <a:solidFill>
              <a:srgbClr val="A4D4CB"/>
            </a:solidFill>
          </a:ln>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sz="2400" dirty="0">
                <a:solidFill>
                  <a:schemeClr val="tx1"/>
                </a:solidFill>
              </a:rPr>
              <a:t>If any of these present: </a:t>
            </a:r>
          </a:p>
          <a:p>
            <a:pPr algn="ctr" fontAlgn="auto">
              <a:spcBef>
                <a:spcPts val="0"/>
              </a:spcBef>
              <a:spcAft>
                <a:spcPts val="0"/>
              </a:spcAft>
              <a:defRPr/>
            </a:pPr>
            <a:r>
              <a:rPr lang="en-US" sz="2400" b="1" dirty="0">
                <a:solidFill>
                  <a:schemeClr val="tx1"/>
                </a:solidFill>
              </a:rPr>
              <a:t>Keep NPO; reassess after 12-24 </a:t>
            </a:r>
            <a:r>
              <a:rPr lang="en-US" sz="2400" b="1" dirty="0" err="1">
                <a:solidFill>
                  <a:schemeClr val="tx1"/>
                </a:solidFill>
              </a:rPr>
              <a:t>hrs</a:t>
            </a:r>
            <a:endParaRPr lang="en-US" sz="2000" b="1" dirty="0">
              <a:solidFill>
                <a:schemeClr val="tx1"/>
              </a:solidFill>
            </a:endParaRPr>
          </a:p>
        </p:txBody>
      </p:sp>
    </p:spTree>
    <p:extLst>
      <p:ext uri="{BB962C8B-B14F-4D97-AF65-F5344CB8AC3E}">
        <p14:creationId xmlns:p14="http://schemas.microsoft.com/office/powerpoint/2010/main" xmlns="" val="174114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ctr" eaLnBrk="1" hangingPunct="1"/>
            <a:r>
              <a:rPr lang="en-US" b="1" dirty="0">
                <a:solidFill>
                  <a:schemeClr val="tx1"/>
                </a:solidFill>
              </a:rPr>
              <a:t>      When to initiate feeds? </a:t>
            </a:r>
          </a:p>
        </p:txBody>
      </p:sp>
      <p:sp>
        <p:nvSpPr>
          <p:cNvPr id="9219" name="Content Placeholder 2"/>
          <p:cNvSpPr>
            <a:spLocks noGrp="1"/>
          </p:cNvSpPr>
          <p:nvPr>
            <p:ph idx="1"/>
          </p:nvPr>
        </p:nvSpPr>
        <p:spPr>
          <a:xfrm>
            <a:off x="457198" y="1524000"/>
            <a:ext cx="8382002" cy="4796691"/>
          </a:xfrm>
        </p:spPr>
        <p:txBody>
          <a:bodyPr>
            <a:normAutofit/>
          </a:bodyPr>
          <a:lstStyle/>
          <a:p>
            <a:pPr algn="ctr" eaLnBrk="1" hangingPunct="1">
              <a:buFontTx/>
              <a:buNone/>
            </a:pPr>
            <a:r>
              <a:rPr lang="en-US" b="1" dirty="0">
                <a:solidFill>
                  <a:schemeClr val="tx1"/>
                </a:solidFill>
              </a:rPr>
              <a:t>Exceptions  </a:t>
            </a:r>
          </a:p>
        </p:txBody>
      </p:sp>
      <mc:AlternateContent xmlns:mc="http://schemas.openxmlformats.org/markup-compatibility/2006">
        <mc:Choice xmlns:a14="http://schemas.microsoft.com/office/drawing/2010/main" xmlns="" Requires="a14">
          <p:graphicFrame>
            <p:nvGraphicFramePr>
              <p:cNvPr id="2" name="Table 1"/>
              <p:cNvGraphicFramePr>
                <a:graphicFrameLocks noGrp="1"/>
              </p:cNvGraphicFramePr>
              <p:nvPr>
                <p:extLst>
                  <p:ext uri="{D42A27DB-BD31-4B8C-83A1-F6EECF244321}">
                    <p14:modId xmlns:p14="http://schemas.microsoft.com/office/powerpoint/2010/main" val="3310859794"/>
                  </p:ext>
                </p:extLst>
              </p:nvPr>
            </p:nvGraphicFramePr>
            <p:xfrm>
              <a:off x="533400" y="2133600"/>
              <a:ext cx="8153400" cy="442608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469520">
                    <a:tc>
                      <a:txBody>
                        <a:bodyPr/>
                        <a:lstStyle/>
                        <a:p>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algn="ctr"/>
                          <a:r>
                            <a:rPr lang="en-US" sz="2400" b="1" dirty="0">
                              <a:solidFill>
                                <a:schemeClr val="bg1"/>
                              </a:solidFill>
                            </a:rPr>
                            <a:t>When to start?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algn="ctr"/>
                          <a:r>
                            <a:rPr lang="en-US" sz="2400" b="1" dirty="0">
                              <a:solidFill>
                                <a:schemeClr val="bg1"/>
                              </a:solidFill>
                            </a:rPr>
                            <a:t>How much to start?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extLst>
                      <a:ext uri="{0D108BD9-81ED-4DB2-BD59-A6C34878D82A}">
                        <a16:rowId xmlns:a16="http://schemas.microsoft.com/office/drawing/2014/main" val="10000"/>
                      </a:ext>
                    </a:extLst>
                  </a:tr>
                  <a:tr h="8104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a:t>&lt;1000 g or gestational age &lt;29 weeks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Once</a:t>
                          </a:r>
                          <a:r>
                            <a:rPr lang="en-US" baseline="0" dirty="0"/>
                            <a:t/>
                          </a:r>
                          <a:r>
                            <a:rPr lang="en-US" b="1" baseline="0" dirty="0"/>
                            <a:t>stable</a:t>
                          </a:r>
                          <a:r>
                            <a:rPr lang="en-US" baseline="0" dirty="0"/>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marL="285750" indent="-285750">
                            <a:buFont typeface="Arial" panose="020B0604020202020204" pitchFamily="34" charset="0"/>
                            <a:buChar char="•"/>
                          </a:pPr>
                          <a:r>
                            <a:rPr lang="en-US" dirty="0"/>
                            <a:t>Start trophic</a:t>
                          </a:r>
                          <a:r>
                            <a:rPr lang="en-US" baseline="0" dirty="0"/>
                            <a:t> feeds (MEN);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Gradually</a:t>
                          </a:r>
                          <a:r>
                            <a:rPr lang="en-US" baseline="0" dirty="0"/>
                            <a:t> increase by 20 mL/kg/day</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extLst>
                      <a:ext uri="{0D108BD9-81ED-4DB2-BD59-A6C34878D82A}">
                        <a16:rowId xmlns:a16="http://schemas.microsoft.com/office/drawing/2014/main" val="10001"/>
                      </a:ext>
                    </a:extLst>
                  </a:tr>
                  <a:tr h="9325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Shock on inotropes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Inotropes </a:t>
                          </a:r>
                          <a:r>
                            <a:rPr lang="en-US" b="1" dirty="0"/>
                            <a:t>weaned</a:t>
                          </a:r>
                          <a:r>
                            <a:rPr lang="en-US" dirty="0"/>
                            <a:t> (dopamine &lt;10 mcg/kg/min) or </a:t>
                          </a:r>
                          <a:r>
                            <a:rPr lang="en-US" b="1" dirty="0"/>
                            <a:t>stopped</a:t>
                          </a:r>
                          <a:r>
                            <a:rPr lang="en-US"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rowSpan="4">
                      <a:txBody>
                        <a:bodyPr/>
                        <a:lstStyle/>
                        <a:p>
                          <a:pPr marL="0" indent="0">
                            <a:buFont typeface="Arial" panose="020B0604020202020204" pitchFamily="34" charset="0"/>
                            <a:buNone/>
                          </a:pPr>
                          <a:r>
                            <a:rPr lang="en-US" sz="1800" b="1" i="1" dirty="0"/>
                            <a:t>&lt;1500 g: </a:t>
                          </a:r>
                        </a:p>
                        <a:p>
                          <a:pPr marL="285750" indent="-285750">
                            <a:buFont typeface="Arial" panose="020B0604020202020204" pitchFamily="34" charset="0"/>
                            <a:buChar char="•"/>
                          </a:pPr>
                          <a:r>
                            <a:rPr lang="en-US" sz="1800" dirty="0"/>
                            <a:t>Start MEN (10 to 20 mL/ kg);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aseline="0" dirty="0"/>
                            <a:t>Increase by 20 mL/kg/day</a:t>
                          </a:r>
                          <a:endParaRPr lang="en-US" sz="1800" dirty="0"/>
                        </a:p>
                        <a:p>
                          <a:pPr marL="285750" indent="-285750">
                            <a:buFont typeface="Arial" panose="020B0604020202020204" pitchFamily="34" charset="0"/>
                            <a:buChar char="•"/>
                          </a:pPr>
                          <a:endParaRPr lang="en-US" sz="1800" dirty="0"/>
                        </a:p>
                        <a:p>
                          <a:pPr marL="0" indent="0">
                            <a:buFont typeface="Arial" panose="020B0604020202020204" pitchFamily="34" charset="0"/>
                            <a:buNone/>
                          </a:pPr>
                          <a:r>
                            <a:rPr lang="en-US" sz="1800" b="1" i="1" u="sng" dirty="0"/>
                            <a:t>&gt;</a:t>
                          </a:r>
                          <a:r>
                            <a:rPr lang="en-US" sz="1800" b="1" i="1" dirty="0"/>
                            <a:t>1500 g: </a:t>
                          </a:r>
                        </a:p>
                        <a:p>
                          <a:pPr marL="285750" indent="-285750">
                            <a:buFont typeface="Arial" panose="020B0604020202020204" pitchFamily="34" charset="0"/>
                            <a:buChar char="•"/>
                          </a:pPr>
                          <a:r>
                            <a:rPr lang="en-US" sz="1800" dirty="0"/>
                            <a:t>Start 25-50% of required</a:t>
                          </a:r>
                          <a:r>
                            <a:rPr lang="en-US" sz="1800" baseline="0" dirty="0"/>
                            <a:t> intake</a:t>
                          </a:r>
                          <a:r>
                            <a:rPr lang="en-US" sz="1800" dirty="0"/>
                            <a:t>;</a:t>
                          </a:r>
                          <a:r>
                            <a:rPr lang="en-US" sz="1800" baseline="0" dirty="0"/>
                            <a:t/>
                          </a:r>
                        </a:p>
                        <a:p>
                          <a:pPr marL="285750" indent="-285750">
                            <a:buFont typeface="Arial" panose="020B0604020202020204" pitchFamily="34" charset="0"/>
                            <a:buChar char="•"/>
                          </a:pPr>
                          <a:r>
                            <a:rPr lang="en-US" sz="1800" baseline="0" dirty="0"/>
                            <a:t>Full feeds by 24-48 hours</a:t>
                          </a:r>
                          <a:endParaRPr lang="en-US"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extLst>
                      <a:ext uri="{0D108BD9-81ED-4DB2-BD59-A6C34878D82A}">
                        <a16:rowId xmlns:a16="http://schemas.microsoft.com/office/drawing/2014/main" val="10002"/>
                      </a:ext>
                    </a:extLst>
                  </a:tr>
                  <a:tr h="8104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Respiratory failure requiring ventilation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SpO</a:t>
                          </a:r>
                          <a14:m>
                            <m:oMath xmlns:m="http://schemas.openxmlformats.org/officeDocument/2006/math">
                              <m:r>
                                <a:rPr lang="en-US" b="0" i="1" smtClean="0">
                                  <a:latin typeface="Cambria Math" panose="02040503050406030204" pitchFamily="18" charset="0"/>
                                </a:rPr>
                                <m:t>2</m:t>
                              </m:r>
                            </m:oMath>
                          </a14:m>
                          <a:r>
                            <a:rPr lang="en-US" dirty="0"/>
                            <a:t> 90-95%</a:t>
                          </a:r>
                          <a:r>
                            <a:rPr lang="en-US" baseline="0" dirty="0"/>
                            <a:t> on </a:t>
                          </a:r>
                          <a:r>
                            <a:rPr lang="en-US" b="1" baseline="0" dirty="0" err="1"/>
                            <a:t>FiO</a:t>
                          </a:r>
                          <a14:m>
                            <m:oMath xmlns:m="http://schemas.openxmlformats.org/officeDocument/2006/math">
                              <m:r>
                                <a:rPr lang="en-US" b="1" i="1" baseline="0" smtClean="0">
                                  <a:latin typeface="Cambria Math" panose="02040503050406030204" pitchFamily="18" charset="0"/>
                                </a:rPr>
                                <m:t>𝟐</m:t>
                              </m:r>
                            </m:oMath>
                          </a14:m>
                          <a:r>
                            <a:rPr lang="en-US" b="1" baseline="0" dirty="0"/>
                            <a:t>&lt;40% </a:t>
                          </a:r>
                          <a:r>
                            <a:rPr lang="en-US" baseline="0" dirty="0"/>
                            <a:t>or off ventilator</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val="10003"/>
                      </a:ext>
                    </a:extLst>
                  </a:tr>
                  <a:tr h="469520">
                    <a:tc>
                      <a:txBody>
                        <a:bodyPr/>
                        <a:lstStyle/>
                        <a:p>
                          <a:pPr algn="ctr"/>
                          <a:r>
                            <a:rPr lang="en-US" sz="1800" dirty="0"/>
                            <a:t>Severe asphyxia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Once </a:t>
                          </a:r>
                          <a:r>
                            <a:rPr lang="en-US" b="1" dirty="0"/>
                            <a:t>stable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val="10004"/>
                      </a:ext>
                    </a:extLst>
                  </a:tr>
                  <a:tr h="4695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Active seizures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b="1" dirty="0"/>
                            <a:t>No</a:t>
                          </a:r>
                          <a:r>
                            <a:rPr lang="en-US" dirty="0"/>
                            <a:t> ongoing </a:t>
                          </a:r>
                          <a:r>
                            <a:rPr lang="en-US" b="1" dirty="0"/>
                            <a:t>seizures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val="10005"/>
                      </a:ext>
                    </a:extLst>
                  </a:tr>
                </a:tbl>
              </a:graphicData>
            </a:graphic>
          </p:graphicFrame>
        </mc:Choice>
        <mc:Fallback>
          <p:graphicFrame>
            <p:nvGraphicFramePr>
              <p:cNvPr id="2" name="Table 1"/>
              <p:cNvGraphicFramePr>
                <a:graphicFrameLocks noGrp="1"/>
              </p:cNvGraphicFramePr>
              <p:nvPr>
                <p:extLst>
                  <p:ext uri="{D42A27DB-BD31-4B8C-83A1-F6EECF244321}">
                    <p14:modId xmlns:p14="http://schemas.microsoft.com/office/powerpoint/2010/main" xmlns="" val="3310859794"/>
                  </p:ext>
                </p:extLst>
              </p:nvPr>
            </p:nvGraphicFramePr>
            <p:xfrm>
              <a:off x="533400" y="2133600"/>
              <a:ext cx="8153400" cy="442608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xmlns="" val="20000"/>
                        </a:ext>
                      </a:extLst>
                    </a:gridCol>
                    <a:gridCol w="2590800">
                      <a:extLst>
                        <a:ext uri="{9D8B030D-6E8A-4147-A177-3AD203B41FA5}">
                          <a16:colId xmlns:a16="http://schemas.microsoft.com/office/drawing/2014/main" xmlns="" val="20001"/>
                        </a:ext>
                      </a:extLst>
                    </a:gridCol>
                    <a:gridCol w="3505200">
                      <a:extLst>
                        <a:ext uri="{9D8B030D-6E8A-4147-A177-3AD203B41FA5}">
                          <a16:colId xmlns:a16="http://schemas.microsoft.com/office/drawing/2014/main" xmlns="" val="20002"/>
                        </a:ext>
                      </a:extLst>
                    </a:gridCol>
                  </a:tblGrid>
                  <a:tr h="469520">
                    <a:tc>
                      <a:txBody>
                        <a:bodyPr/>
                        <a:lstStyle/>
                        <a:p>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algn="ctr"/>
                          <a:r>
                            <a:rPr lang="en-US" sz="2400" b="1" dirty="0">
                              <a:solidFill>
                                <a:schemeClr val="bg1"/>
                              </a:solidFill>
                            </a:rPr>
                            <a:t>When to start?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algn="ctr"/>
                          <a:r>
                            <a:rPr lang="en-US" sz="2400" b="1" dirty="0">
                              <a:solidFill>
                                <a:schemeClr val="bg1"/>
                              </a:solidFill>
                            </a:rPr>
                            <a:t>How much to start?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extLst>
                      <a:ext uri="{0D108BD9-81ED-4DB2-BD59-A6C34878D82A}">
                        <a16:rowId xmlns:a16="http://schemas.microsoft.com/office/drawing/2014/main" xmlns="" val="10000"/>
                      </a:ext>
                    </a:extLst>
                  </a:tr>
                  <a:tr h="9144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a:t>&lt;1000 g or gestational age &lt;29 weeks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Once</a:t>
                          </a:r>
                          <a:r>
                            <a:rPr lang="en-US" b="1" baseline="0" dirty="0"/>
                            <a:t>stable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marL="285750" indent="-285750">
                            <a:buFont typeface="Arial" panose="020B0604020202020204" pitchFamily="34" charset="0"/>
                            <a:buChar char="•"/>
                          </a:pPr>
                          <a:r>
                            <a:rPr lang="en-US" dirty="0"/>
                            <a:t>Start trophic</a:t>
                          </a:r>
                          <a:r>
                            <a:rPr lang="en-US" baseline="0" dirty="0"/>
                            <a:t> feeds (MEN);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Gradually</a:t>
                          </a:r>
                          <a:r>
                            <a:rPr lang="en-US" baseline="0" dirty="0"/>
                            <a:t> increase by 20 mL/kg/day</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extLst>
                      <a:ext uri="{0D108BD9-81ED-4DB2-BD59-A6C34878D82A}">
                        <a16:rowId xmlns:a16="http://schemas.microsoft.com/office/drawing/2014/main" xmlns="" val="10001"/>
                      </a:ext>
                    </a:extLst>
                  </a:tr>
                  <a:tr h="11887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Shock on inotropes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Inotropes </a:t>
                          </a:r>
                          <a:r>
                            <a:rPr lang="en-US" b="1" dirty="0"/>
                            <a:t>weaned</a:t>
                          </a:r>
                          <a:r>
                            <a:rPr lang="en-US" dirty="0"/>
                            <a:t> (dopamine &lt;10 mcg/kg/min) or </a:t>
                          </a:r>
                          <a:r>
                            <a:rPr lang="en-US" b="1" dirty="0"/>
                            <a:t>stopped</a:t>
                          </a:r>
                          <a:r>
                            <a:rPr lang="en-US"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rowSpan="4">
                      <a:txBody>
                        <a:bodyPr/>
                        <a:lstStyle/>
                        <a:p>
                          <a:pPr marL="0" indent="0">
                            <a:buFont typeface="Arial" panose="020B0604020202020204" pitchFamily="34" charset="0"/>
                            <a:buNone/>
                          </a:pPr>
                          <a:r>
                            <a:rPr lang="en-US" sz="1800" b="1" i="1" dirty="0"/>
                            <a:t>&lt;1500 g: </a:t>
                          </a:r>
                        </a:p>
                        <a:p>
                          <a:pPr marL="285750" indent="-285750">
                            <a:buFont typeface="Arial" panose="020B0604020202020204" pitchFamily="34" charset="0"/>
                            <a:buChar char="•"/>
                          </a:pPr>
                          <a:r>
                            <a:rPr lang="en-US" sz="1800" dirty="0"/>
                            <a:t>Start MEN (10 to 20 mL/ kg);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aseline="0" dirty="0"/>
                            <a:t>Increase by 20 mL/kg/day</a:t>
                          </a:r>
                          <a:endParaRPr lang="en-US" sz="1800" dirty="0"/>
                        </a:p>
                        <a:p>
                          <a:pPr marL="285750" indent="-285750">
                            <a:buFont typeface="Arial" panose="020B0604020202020204" pitchFamily="34" charset="0"/>
                            <a:buChar char="•"/>
                          </a:pPr>
                          <a:endParaRPr lang="en-US" sz="1800" dirty="0"/>
                        </a:p>
                        <a:p>
                          <a:pPr marL="0" indent="0">
                            <a:buFont typeface="Arial" panose="020B0604020202020204" pitchFamily="34" charset="0"/>
                            <a:buNone/>
                          </a:pPr>
                          <a:r>
                            <a:rPr lang="en-US" sz="1800" b="1" i="1" u="sng" dirty="0"/>
                            <a:t>&gt;</a:t>
                          </a:r>
                          <a:r>
                            <a:rPr lang="en-US" sz="1800" b="1" i="1" dirty="0"/>
                            <a:t>1500 g: </a:t>
                          </a:r>
                        </a:p>
                        <a:p>
                          <a:pPr marL="285750" indent="-285750">
                            <a:buFont typeface="Arial" panose="020B0604020202020204" pitchFamily="34" charset="0"/>
                            <a:buChar char="•"/>
                          </a:pPr>
                          <a:r>
                            <a:rPr lang="en-US" sz="1800" dirty="0"/>
                            <a:t>Start 25-50% of required</a:t>
                          </a:r>
                          <a:r>
                            <a:rPr lang="en-US" sz="1800" baseline="0" dirty="0"/>
                            <a:t> intake</a:t>
                          </a:r>
                          <a:r>
                            <a:rPr lang="en-US" sz="1800" dirty="0"/>
                            <a:t>;</a:t>
                          </a:r>
                        </a:p>
                        <a:p>
                          <a:pPr marL="285750" indent="-285750">
                            <a:buFont typeface="Arial" panose="020B0604020202020204" pitchFamily="34" charset="0"/>
                            <a:buChar char="•"/>
                          </a:pPr>
                          <a:r>
                            <a:rPr lang="en-US" sz="1800" baseline="0" dirty="0"/>
                            <a:t>Full feeds by 24-48 hours</a:t>
                          </a:r>
                          <a:endParaRPr lang="en-US"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extLst>
                      <a:ext uri="{0D108BD9-81ED-4DB2-BD59-A6C34878D82A}">
                        <a16:rowId xmlns:a16="http://schemas.microsoft.com/office/drawing/2014/main" xmlns="" val="10002"/>
                      </a:ext>
                    </a:extLst>
                  </a:tr>
                  <a:tr h="9144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Respiratory failure requiring ventilation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79765" t="-286667" r="-136000" b="-107333"/>
                          </a:stretch>
                        </a:blipFill>
                      </a:tcPr>
                    </a:tc>
                    <a:tc vMerge="1">
                      <a:txBody>
                        <a:bodyPr/>
                        <a:lstStyle/>
                        <a:p>
                          <a:endParaRPr lang="en-US" dirty="0"/>
                        </a:p>
                      </a:txBody>
                      <a:tcPr/>
                    </a:tc>
                    <a:extLst>
                      <a:ext uri="{0D108BD9-81ED-4DB2-BD59-A6C34878D82A}">
                        <a16:rowId xmlns:a16="http://schemas.microsoft.com/office/drawing/2014/main" xmlns="" val="10003"/>
                      </a:ext>
                    </a:extLst>
                  </a:tr>
                  <a:tr h="469520">
                    <a:tc>
                      <a:txBody>
                        <a:bodyPr/>
                        <a:lstStyle/>
                        <a:p>
                          <a:pPr algn="ctr"/>
                          <a:r>
                            <a:rPr lang="en-US" sz="1800" dirty="0"/>
                            <a:t>Severe asphyxia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dirty="0"/>
                            <a:t>Once </a:t>
                          </a:r>
                          <a:r>
                            <a:rPr lang="en-US" b="1" dirty="0"/>
                            <a:t>stable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xmlns="" val="10004"/>
                      </a:ext>
                    </a:extLst>
                  </a:tr>
                  <a:tr h="4695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Active seizures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pPr algn="ctr"/>
                          <a:r>
                            <a:rPr lang="en-US" b="1" dirty="0"/>
                            <a:t>No</a:t>
                          </a:r>
                          <a:r>
                            <a:rPr lang="en-US" dirty="0"/>
                            <a:t> ongoing </a:t>
                          </a:r>
                          <a:r>
                            <a:rPr lang="en-US" b="1" dirty="0"/>
                            <a:t>seizures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xmlns="" val="10005"/>
                      </a:ext>
                    </a:extLst>
                  </a:tr>
                </a:tbl>
              </a:graphicData>
            </a:graphic>
          </p:graphicFrame>
        </mc:Fallback>
      </mc:AlternateContent>
    </p:spTree>
    <p:extLst>
      <p:ext uri="{BB962C8B-B14F-4D97-AF65-F5344CB8AC3E}">
        <p14:creationId xmlns:p14="http://schemas.microsoft.com/office/powerpoint/2010/main" xmlns="" val="150842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199" y="474796"/>
            <a:ext cx="7162802" cy="971054"/>
          </a:xfrm>
        </p:spPr>
        <p:txBody>
          <a:bodyPr/>
          <a:lstStyle/>
          <a:p>
            <a:pPr algn="ctr" eaLnBrk="1" hangingPunct="1"/>
            <a:r>
              <a:rPr lang="en-US" b="1" dirty="0">
                <a:solidFill>
                  <a:schemeClr val="tx1"/>
                </a:solidFill>
              </a:rPr>
              <a:t>         When to initiate feeds? </a:t>
            </a:r>
          </a:p>
        </p:txBody>
      </p:sp>
      <p:sp>
        <p:nvSpPr>
          <p:cNvPr id="9219" name="Content Placeholder 2"/>
          <p:cNvSpPr>
            <a:spLocks noGrp="1"/>
          </p:cNvSpPr>
          <p:nvPr>
            <p:ph idx="1"/>
          </p:nvPr>
        </p:nvSpPr>
        <p:spPr>
          <a:xfrm>
            <a:off x="457198" y="1524000"/>
            <a:ext cx="8382002" cy="4796691"/>
          </a:xfrm>
        </p:spPr>
        <p:txBody>
          <a:bodyPr>
            <a:normAutofit/>
          </a:bodyPr>
          <a:lstStyle/>
          <a:p>
            <a:pPr algn="ctr" eaLnBrk="1" hangingPunct="1">
              <a:buFontTx/>
              <a:buNone/>
            </a:pPr>
            <a:r>
              <a:rPr lang="en-US" b="1" dirty="0">
                <a:solidFill>
                  <a:schemeClr val="tx1"/>
                </a:solidFill>
              </a:rPr>
              <a:t>Exceptions  </a:t>
            </a:r>
          </a:p>
        </p:txBody>
      </p:sp>
      <p:graphicFrame>
        <p:nvGraphicFramePr>
          <p:cNvPr id="2" name="Table 1"/>
          <p:cNvGraphicFramePr>
            <a:graphicFrameLocks noGrp="1"/>
          </p:cNvGraphicFramePr>
          <p:nvPr>
            <p:extLst>
              <p:ext uri="{D42A27DB-BD31-4B8C-83A1-F6EECF244321}">
                <p14:modId xmlns:p14="http://schemas.microsoft.com/office/powerpoint/2010/main" xmlns="" val="823912557"/>
              </p:ext>
            </p:extLst>
          </p:nvPr>
        </p:nvGraphicFramePr>
        <p:xfrm>
          <a:off x="600073" y="2209800"/>
          <a:ext cx="8229602" cy="2862629"/>
        </p:xfrm>
        <a:graphic>
          <a:graphicData uri="http://schemas.openxmlformats.org/drawingml/2006/table">
            <a:tbl>
              <a:tblPr firstRow="1" bandRow="1">
                <a:tableStyleId>{5C22544A-7EE6-4342-B048-85BDC9FD1C3A}</a:tableStyleId>
              </a:tblPr>
              <a:tblGrid>
                <a:gridCol w="2562046">
                  <a:extLst>
                    <a:ext uri="{9D8B030D-6E8A-4147-A177-3AD203B41FA5}">
                      <a16:colId xmlns:a16="http://schemas.microsoft.com/office/drawing/2014/main" xmlns="" val="20000"/>
                    </a:ext>
                  </a:extLst>
                </a:gridCol>
                <a:gridCol w="2794959">
                  <a:extLst>
                    <a:ext uri="{9D8B030D-6E8A-4147-A177-3AD203B41FA5}">
                      <a16:colId xmlns:a16="http://schemas.microsoft.com/office/drawing/2014/main" xmlns="" val="20001"/>
                    </a:ext>
                  </a:extLst>
                </a:gridCol>
                <a:gridCol w="2872597">
                  <a:extLst>
                    <a:ext uri="{9D8B030D-6E8A-4147-A177-3AD203B41FA5}">
                      <a16:colId xmlns:a16="http://schemas.microsoft.com/office/drawing/2014/main" xmlns="" val="20002"/>
                    </a:ext>
                  </a:extLst>
                </a:gridCol>
              </a:tblGrid>
              <a:tr h="57356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algn="ctr"/>
                      <a:r>
                        <a:rPr lang="en-US" sz="2400" dirty="0">
                          <a:solidFill>
                            <a:schemeClr val="bg1"/>
                          </a:solidFill>
                        </a:rPr>
                        <a:t>When to start?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solidFill>
                        </a:rPr>
                        <a:t>How much to start?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C9E8E"/>
                    </a:solidFill>
                  </a:tcPr>
                </a:tc>
                <a:extLst>
                  <a:ext uri="{0D108BD9-81ED-4DB2-BD59-A6C34878D82A}">
                    <a16:rowId xmlns:a16="http://schemas.microsoft.com/office/drawing/2014/main" xmlns="" val="10000"/>
                  </a:ext>
                </a:extLst>
              </a:tr>
              <a:tr h="104967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Abdominal distension or blood/bilious vomit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r>
                        <a:rPr lang="en-US" b="1" dirty="0"/>
                        <a:t>No distension </a:t>
                      </a:r>
                      <a:r>
                        <a:rPr lang="en-US" dirty="0"/>
                        <a:t>or vomit in last 24 hrs.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rowSpan="2">
                  <a:txBody>
                    <a:bodyPr/>
                    <a:lstStyle/>
                    <a:p>
                      <a:pPr marL="285750" indent="-285750">
                        <a:buFont typeface="Arial" panose="020B0604020202020204" pitchFamily="34" charset="0"/>
                        <a:buChar char="•"/>
                      </a:pPr>
                      <a:r>
                        <a:rPr lang="en-US" dirty="0"/>
                        <a:t>Start 10-20 mL/kg;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Gradually</a:t>
                      </a:r>
                      <a:r>
                        <a:rPr lang="en-US" baseline="0" dirty="0"/>
                        <a:t> increase by 20-30 mL/kg/day</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extLst>
                  <a:ext uri="{0D108BD9-81ED-4DB2-BD59-A6C34878D82A}">
                    <a16:rowId xmlns:a16="http://schemas.microsoft.com/office/drawing/2014/main" xmlns="" val="10001"/>
                  </a:ext>
                </a:extLst>
              </a:tr>
              <a:tr h="989990">
                <a:tc>
                  <a:txBody>
                    <a:bodyPr/>
                    <a:lstStyle/>
                    <a:p>
                      <a:pPr algn="ctr"/>
                      <a:r>
                        <a:rPr lang="en-US" sz="1800" dirty="0"/>
                        <a:t>Surgical conditions of GI tract</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a:txBody>
                    <a:bodyPr/>
                    <a:lstStyle/>
                    <a:p>
                      <a:r>
                        <a:rPr lang="en-US" dirty="0"/>
                        <a:t>Until surgical condition </a:t>
                      </a:r>
                      <a:r>
                        <a:rPr lang="en-US" b="1" dirty="0"/>
                        <a:t>resolves</a:t>
                      </a:r>
                      <a:r>
                        <a:rPr lang="en-US"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4D4CB"/>
                    </a:solidFill>
                  </a:tcPr>
                </a:tc>
                <a:tc vMerge="1">
                  <a:txBody>
                    <a:bodyPr/>
                    <a:lstStyle/>
                    <a:p>
                      <a:endParaRPr lang="en-US" dirty="0"/>
                    </a:p>
                  </a:txBody>
                  <a:tcPr/>
                </a:tc>
                <a:extLst>
                  <a:ext uri="{0D108BD9-81ED-4DB2-BD59-A6C34878D82A}">
                    <a16:rowId xmlns:a16="http://schemas.microsoft.com/office/drawing/2014/main" xmlns="" val="10002"/>
                  </a:ext>
                </a:extLst>
              </a:tr>
            </a:tbl>
          </a:graphicData>
        </a:graphic>
      </p:graphicFrame>
      <p:sp>
        <p:nvSpPr>
          <p:cNvPr id="6" name="Rounded Rectangle 5"/>
          <p:cNvSpPr/>
          <p:nvPr/>
        </p:nvSpPr>
        <p:spPr>
          <a:xfrm>
            <a:off x="1314448" y="5338311"/>
            <a:ext cx="6819901" cy="946928"/>
          </a:xfrm>
          <a:prstGeom prst="roundRect">
            <a:avLst/>
          </a:prstGeom>
          <a:solidFill>
            <a:srgbClr val="A4D4CB"/>
          </a:solidFill>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en-US" sz="2400" dirty="0">
                <a:solidFill>
                  <a:schemeClr val="tx1"/>
                </a:solidFill>
              </a:rPr>
              <a:t>If feeds increased gradually, </a:t>
            </a:r>
            <a:r>
              <a:rPr lang="en-US" sz="2400" b="1" dirty="0">
                <a:solidFill>
                  <a:schemeClr val="tx1"/>
                </a:solidFill>
              </a:rPr>
              <a:t>stop IV fluids </a:t>
            </a:r>
            <a:r>
              <a:rPr lang="en-US" sz="2400" dirty="0">
                <a:solidFill>
                  <a:schemeClr val="tx1"/>
                </a:solidFill>
              </a:rPr>
              <a:t>upon </a:t>
            </a:r>
            <a:r>
              <a:rPr lang="en-US" sz="2400" b="1" dirty="0">
                <a:solidFill>
                  <a:schemeClr val="tx1"/>
                </a:solidFill>
              </a:rPr>
              <a:t>reaching 100 mL/kg/day</a:t>
            </a:r>
            <a:endParaRPr lang="en-US" sz="2000" b="1" dirty="0">
              <a:solidFill>
                <a:schemeClr val="tx1"/>
              </a:solidFill>
            </a:endParaRPr>
          </a:p>
        </p:txBody>
      </p:sp>
    </p:spTree>
    <p:extLst>
      <p:ext uri="{BB962C8B-B14F-4D97-AF65-F5344CB8AC3E}">
        <p14:creationId xmlns:p14="http://schemas.microsoft.com/office/powerpoint/2010/main" xmlns="" val="59363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4796"/>
            <a:ext cx="8077201" cy="971054"/>
          </a:xfrm>
        </p:spPr>
        <p:txBody>
          <a:bodyPr/>
          <a:lstStyle/>
          <a:p>
            <a:pPr algn="ctr"/>
            <a:r>
              <a:rPr lang="en-US" b="1" dirty="0">
                <a:solidFill>
                  <a:schemeClr val="tx1"/>
                </a:solidFill>
              </a:rPr>
              <a:t>How much to feed?</a:t>
            </a:r>
          </a:p>
        </p:txBody>
      </p:sp>
      <p:graphicFrame>
        <p:nvGraphicFramePr>
          <p:cNvPr id="24612" name="Group 36"/>
          <p:cNvGraphicFramePr>
            <a:graphicFrameLocks noGrp="1"/>
          </p:cNvGraphicFramePr>
          <p:nvPr>
            <p:ph idx="1"/>
            <p:extLst>
              <p:ext uri="{D42A27DB-BD31-4B8C-83A1-F6EECF244321}">
                <p14:modId xmlns:p14="http://schemas.microsoft.com/office/powerpoint/2010/main" xmlns="" val="428012844"/>
              </p:ext>
            </p:extLst>
          </p:nvPr>
        </p:nvGraphicFramePr>
        <p:xfrm>
          <a:off x="457200" y="1679575"/>
          <a:ext cx="8001001" cy="4188892"/>
        </p:xfrm>
        <a:graphic>
          <a:graphicData uri="http://schemas.openxmlformats.org/drawingml/2006/table">
            <a:tbl>
              <a:tblPr/>
              <a:tblGrid>
                <a:gridCol w="2873923">
                  <a:extLst>
                    <a:ext uri="{9D8B030D-6E8A-4147-A177-3AD203B41FA5}">
                      <a16:colId xmlns:a16="http://schemas.microsoft.com/office/drawing/2014/main" xmlns="" val="20000"/>
                    </a:ext>
                  </a:extLst>
                </a:gridCol>
                <a:gridCol w="2726395">
                  <a:extLst>
                    <a:ext uri="{9D8B030D-6E8A-4147-A177-3AD203B41FA5}">
                      <a16:colId xmlns:a16="http://schemas.microsoft.com/office/drawing/2014/main" xmlns="" val="20001"/>
                    </a:ext>
                  </a:extLst>
                </a:gridCol>
                <a:gridCol w="2400683">
                  <a:extLst>
                    <a:ext uri="{9D8B030D-6E8A-4147-A177-3AD203B41FA5}">
                      <a16:colId xmlns:a16="http://schemas.microsoft.com/office/drawing/2014/main" xmlns="" val="20002"/>
                    </a:ext>
                  </a:extLst>
                </a:gridCol>
              </a:tblGrid>
              <a:tr h="393435">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onstantia" pitchFamily="18" charset="0"/>
                        </a:rPr>
                        <a:t>Day of life</a:t>
                      </a:r>
                      <a:endParaRPr kumimoji="0" lang="en-US" sz="3200" b="1" i="0" u="none" strike="noStrike" cap="none" normalizeH="0" baseline="0" dirty="0">
                        <a:ln>
                          <a:noFill/>
                        </a:ln>
                        <a:solidFill>
                          <a:schemeClr val="bg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onstantia" pitchFamily="18" charset="0"/>
                        </a:rPr>
                        <a:t>Fluid requirements (</a:t>
                      </a:r>
                      <a:r>
                        <a:rPr kumimoji="0" lang="en-GB" sz="2000" b="1" i="0" u="none" strike="noStrike" cap="none" normalizeH="0" baseline="0" dirty="0" err="1">
                          <a:ln>
                            <a:noFill/>
                          </a:ln>
                          <a:solidFill>
                            <a:schemeClr val="bg1"/>
                          </a:solidFill>
                          <a:effectLst/>
                          <a:latin typeface="Constantia" pitchFamily="18" charset="0"/>
                        </a:rPr>
                        <a:t>mL</a:t>
                      </a:r>
                      <a:r>
                        <a:rPr kumimoji="0" lang="en-GB" sz="2000" b="1" i="0" u="none" strike="noStrike" cap="none" normalizeH="0" baseline="0" dirty="0">
                          <a:ln>
                            <a:noFill/>
                          </a:ln>
                          <a:solidFill>
                            <a:schemeClr val="bg1"/>
                          </a:solidFill>
                          <a:effectLst/>
                          <a:latin typeface="Constantia" pitchFamily="18" charset="0"/>
                        </a:rPr>
                        <a:t>/kg/day)</a:t>
                      </a:r>
                      <a:endParaRPr kumimoji="0" lang="en-US" sz="3200" b="1" i="0" u="none" strike="noStrike" cap="none" normalizeH="0" baseline="0" dirty="0">
                        <a:ln>
                          <a:noFill/>
                        </a:ln>
                        <a:solidFill>
                          <a:schemeClr val="bg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hMerge="1">
                  <a:txBody>
                    <a:bodyPr/>
                    <a:lstStyle/>
                    <a:p>
                      <a:endParaRPr lang="en-US"/>
                    </a:p>
                  </a:txBody>
                  <a:tcPr/>
                </a:tc>
                <a:extLst>
                  <a:ext uri="{0D108BD9-81ED-4DB2-BD59-A6C34878D82A}">
                    <a16:rowId xmlns:a16="http://schemas.microsoft.com/office/drawing/2014/main" xmlns="" val="10000"/>
                  </a:ext>
                </a:extLst>
              </a:tr>
              <a:tr h="34979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onstantia" pitchFamily="18" charset="0"/>
                        </a:rPr>
                        <a:t> </a:t>
                      </a:r>
                      <a:r>
                        <a:rPr kumimoji="0" lang="en-GB" sz="2000" b="1" i="0" u="sng" strike="noStrike" cap="none" normalizeH="0" baseline="0" dirty="0">
                          <a:ln>
                            <a:noFill/>
                          </a:ln>
                          <a:solidFill>
                            <a:schemeClr val="bg1"/>
                          </a:solidFill>
                          <a:effectLst/>
                          <a:latin typeface="Constantia" pitchFamily="18" charset="0"/>
                        </a:rPr>
                        <a:t>&gt;</a:t>
                      </a:r>
                      <a:r>
                        <a:rPr kumimoji="0" lang="en-GB" sz="2000" b="1" i="0" u="none" strike="noStrike" cap="none" normalizeH="0" baseline="0" dirty="0">
                          <a:ln>
                            <a:noFill/>
                          </a:ln>
                          <a:solidFill>
                            <a:schemeClr val="bg1"/>
                          </a:solidFill>
                          <a:effectLst/>
                          <a:latin typeface="Constantia" pitchFamily="18" charset="0"/>
                        </a:rPr>
                        <a:t> 1500 gm</a:t>
                      </a:r>
                      <a:endParaRPr kumimoji="0" lang="en-US" sz="3200" b="1" i="0" u="none" strike="noStrike" cap="none" normalizeH="0" baseline="0" dirty="0">
                        <a:ln>
                          <a:noFill/>
                        </a:ln>
                        <a:solidFill>
                          <a:schemeClr val="bg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onstantia" pitchFamily="18" charset="0"/>
                        </a:rPr>
                        <a:t> &lt; 1500 gm</a:t>
                      </a:r>
                      <a:endParaRPr kumimoji="0" lang="en-US" sz="3200" b="1" i="0" u="none" strike="noStrike" cap="none" normalizeH="0" baseline="0" dirty="0">
                        <a:ln>
                          <a:noFill/>
                        </a:ln>
                        <a:solidFill>
                          <a:schemeClr val="bg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extLst>
                  <a:ext uri="{0D108BD9-81ED-4DB2-BD59-A6C34878D82A}">
                    <a16:rowId xmlns:a16="http://schemas.microsoft.com/office/drawing/2014/main" xmlns="" val="10001"/>
                  </a:ext>
                </a:extLst>
              </a:tr>
              <a:tr h="49334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1</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60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onstantia" pitchFamily="18" charset="0"/>
                        </a:rPr>
                        <a:t>80</a:t>
                      </a: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extLst>
                  <a:ext uri="{0D108BD9-81ED-4DB2-BD59-A6C34878D82A}">
                    <a16:rowId xmlns:a16="http://schemas.microsoft.com/office/drawing/2014/main" xmlns="" val="10002"/>
                  </a:ext>
                </a:extLst>
              </a:tr>
              <a:tr h="49334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2</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80 </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onstantia" pitchFamily="18" charset="0"/>
                        </a:rPr>
                        <a:t>95 </a:t>
                      </a: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extLst>
                  <a:ext uri="{0D108BD9-81ED-4DB2-BD59-A6C34878D82A}">
                    <a16:rowId xmlns:a16="http://schemas.microsoft.com/office/drawing/2014/main" xmlns="" val="10003"/>
                  </a:ext>
                </a:extLst>
              </a:tr>
              <a:tr h="4917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3</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100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110 </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extLst>
                  <a:ext uri="{0D108BD9-81ED-4DB2-BD59-A6C34878D82A}">
                    <a16:rowId xmlns:a16="http://schemas.microsoft.com/office/drawing/2014/main" xmlns="" val="10004"/>
                  </a:ext>
                </a:extLst>
              </a:tr>
              <a:tr h="4917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4</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120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120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extLst>
                  <a:ext uri="{0D108BD9-81ED-4DB2-BD59-A6C34878D82A}">
                    <a16:rowId xmlns:a16="http://schemas.microsoft.com/office/drawing/2014/main" xmlns="" val="10005"/>
                  </a:ext>
                </a:extLst>
              </a:tr>
              <a:tr h="4917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5</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140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130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extLst>
                  <a:ext uri="{0D108BD9-81ED-4DB2-BD59-A6C34878D82A}">
                    <a16:rowId xmlns:a16="http://schemas.microsoft.com/office/drawing/2014/main" xmlns="" val="10006"/>
                  </a:ext>
                </a:extLst>
              </a:tr>
              <a:tr h="4917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6</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150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140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C9E8E"/>
                    </a:solidFill>
                  </a:tcPr>
                </a:tc>
                <a:extLst>
                  <a:ext uri="{0D108BD9-81ED-4DB2-BD59-A6C34878D82A}">
                    <a16:rowId xmlns:a16="http://schemas.microsoft.com/office/drawing/2014/main" xmlns="" val="10007"/>
                  </a:ext>
                </a:extLst>
              </a:tr>
              <a:tr h="4917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Day 7 onwards</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160</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nstantia" pitchFamily="18" charset="0"/>
                        </a:rPr>
                        <a:t>150 </a:t>
                      </a:r>
                      <a:endParaRPr kumimoji="0" lang="en-US" sz="3200" b="0" i="0" u="none" strike="noStrike" cap="none" normalizeH="0" baseline="0" dirty="0">
                        <a:ln>
                          <a:noFill/>
                        </a:ln>
                        <a:solidFill>
                          <a:schemeClr val="tx1"/>
                        </a:solidFill>
                        <a:effectLst/>
                        <a:latin typeface="Times New Roman" pitchFamily="18" charset="0"/>
                        <a:ea typeface="SimSun" charset="-122"/>
                      </a:endParaRPr>
                    </a:p>
                  </a:txBody>
                  <a:tcPr marL="73490" marR="7349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4D4CB"/>
                    </a:solidFill>
                  </a:tcPr>
                </a:tc>
                <a:extLst>
                  <a:ext uri="{0D108BD9-81ED-4DB2-BD59-A6C34878D82A}">
                    <a16:rowId xmlns:a16="http://schemas.microsoft.com/office/drawing/2014/main" xmlns="" val="10008"/>
                  </a:ext>
                </a:extLst>
              </a:tr>
            </a:tbl>
          </a:graphicData>
        </a:graphic>
      </p:graphicFrame>
      <p:sp>
        <p:nvSpPr>
          <p:cNvPr id="5" name="Rectangle 4"/>
          <p:cNvSpPr/>
          <p:nvPr/>
        </p:nvSpPr>
        <p:spPr>
          <a:xfrm>
            <a:off x="2819400" y="6334780"/>
            <a:ext cx="3810000" cy="523220"/>
          </a:xfrm>
          <a:prstGeom prst="rect">
            <a:avLst/>
          </a:prstGeom>
          <a:solidFill>
            <a:srgbClr val="A4D4CB"/>
          </a:solidFill>
          <a:ln>
            <a:solidFill>
              <a:srgbClr val="A4D4CB"/>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ctr"/>
            <a:r>
              <a:rPr lang="en-US" sz="2800" b="1" dirty="0">
                <a:solidFill>
                  <a:schemeClr val="tx1"/>
                </a:solidFill>
              </a:rPr>
              <a:t>Feed every 2-3 hours</a:t>
            </a:r>
          </a:p>
        </p:txBody>
      </p:sp>
    </p:spTree>
    <p:extLst>
      <p:ext uri="{BB962C8B-B14F-4D97-AF65-F5344CB8AC3E}">
        <p14:creationId xmlns:p14="http://schemas.microsoft.com/office/powerpoint/2010/main" xmlns="" val="949795507"/>
      </p:ext>
    </p:extLst>
  </p:cSld>
  <p:clrMapOvr>
    <a:masterClrMapping/>
  </p:clrMapOvr>
</p:sld>
</file>

<file path=ppt/theme/theme1.xml><?xml version="1.0" encoding="utf-8"?>
<a:theme xmlns:a="http://schemas.openxmlformats.org/drawingml/2006/main" name="1_Plaza">
  <a:themeElements>
    <a:clrScheme name="Plaza">
      <a:dk1>
        <a:sysClr val="windowText" lastClr="000000"/>
      </a:dk1>
      <a:lt1>
        <a:sysClr val="window" lastClr="FFFFFF"/>
      </a:lt1>
      <a:dk2>
        <a:srgbClr val="333333"/>
      </a:dk2>
      <a:lt2>
        <a:srgbClr val="CCCCCC"/>
      </a:lt2>
      <a:accent1>
        <a:srgbClr val="990000"/>
      </a:accent1>
      <a:accent2>
        <a:srgbClr val="580101"/>
      </a:accent2>
      <a:accent3>
        <a:srgbClr val="E94A00"/>
      </a:accent3>
      <a:accent4>
        <a:srgbClr val="EB8F00"/>
      </a:accent4>
      <a:accent5>
        <a:srgbClr val="A4A4A4"/>
      </a:accent5>
      <a:accent6>
        <a:srgbClr val="666666"/>
      </a:accent6>
      <a:hlink>
        <a:srgbClr val="D01010"/>
      </a:hlink>
      <a:folHlink>
        <a:srgbClr val="E6682E"/>
      </a:folHlink>
    </a:clrScheme>
    <a:fontScheme name="Plaza">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laza">
      <a:fillStyleLst>
        <a:solidFill>
          <a:schemeClr val="phClr"/>
        </a:solidFill>
        <a:gradFill rotWithShape="1">
          <a:gsLst>
            <a:gs pos="0">
              <a:schemeClr val="phClr">
                <a:tint val="100000"/>
                <a:shade val="60000"/>
                <a:satMod val="135000"/>
              </a:schemeClr>
            </a:gs>
            <a:gs pos="100000">
              <a:schemeClr val="phClr">
                <a:tint val="100000"/>
                <a:shade val="100000"/>
                <a:satMod val="135000"/>
              </a:schemeClr>
            </a:gs>
          </a:gsLst>
          <a:lin ang="16200000" scaled="1"/>
        </a:gradFill>
        <a:gradFill rotWithShape="1">
          <a:gsLst>
            <a:gs pos="0">
              <a:schemeClr val="phClr">
                <a:shade val="70000"/>
                <a:satMod val="120000"/>
              </a:schemeClr>
            </a:gs>
            <a:gs pos="35000">
              <a:schemeClr val="phClr">
                <a:shade val="100000"/>
                <a:satMod val="150000"/>
              </a:schemeClr>
            </a:gs>
            <a:gs pos="70000">
              <a:schemeClr val="phClr">
                <a:tint val="100000"/>
                <a:shade val="100000"/>
                <a:satMod val="200000"/>
                <a:greenMod val="100000"/>
              </a:schemeClr>
            </a:gs>
            <a:gs pos="100000">
              <a:schemeClr val="phClr">
                <a:tint val="100000"/>
                <a:shade val="100000"/>
                <a:satMod val="250000"/>
                <a:greenMod val="100000"/>
              </a:schemeClr>
            </a:gs>
          </a:gsLst>
          <a:lin ang="162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a:effectStyle>
        <a:effectStyle>
          <a:effectLst>
            <a:innerShdw blurRad="50800" dist="25400" dir="13500000">
              <a:srgbClr val="FFFFFF">
                <a:alpha val="75000"/>
              </a:srgbClr>
            </a:innerShdw>
            <a:outerShdw blurRad="88900" dist="38100" dir="6600000" sx="101000" sy="101000" rotWithShape="0">
              <a:srgbClr val="000000">
                <a:alpha val="50000"/>
              </a:srgbClr>
            </a:outerShdw>
          </a:effectLst>
          <a:scene3d>
            <a:camera prst="perspectiveFront" fov="3000000"/>
            <a:lightRig rig="morning" dir="tl">
              <a:rot lat="0" lon="0" rev="1800000"/>
            </a:lightRig>
          </a:scene3d>
          <a:sp3d contourW="38100" prstMaterial="softEdge">
            <a:bevelT w="25400" h="38100"/>
            <a:contourClr>
              <a:schemeClr val="phClr">
                <a:tint val="6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Essential.thmx</Template>
  <TotalTime>2067</TotalTime>
  <Words>833</Words>
  <Application>Microsoft Office PowerPoint</Application>
  <PresentationFormat>On-screen Show (4:3)</PresentationFormat>
  <Paragraphs>104</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1_Plaza</vt:lpstr>
      <vt:lpstr>  </vt:lpstr>
      <vt:lpstr>When to initiate feeds? </vt:lpstr>
      <vt:lpstr>In which infant/ clinical condition can feeds not be started?</vt:lpstr>
      <vt:lpstr>      When to initiate feeds? </vt:lpstr>
      <vt:lpstr>         When to initiate feeds? </vt:lpstr>
      <vt:lpstr>How much to feed?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Jeeva Sankar</dc:creator>
  <cp:lastModifiedBy>JKSM</cp:lastModifiedBy>
  <cp:revision>281</cp:revision>
  <dcterms:created xsi:type="dcterms:W3CDTF">2014-07-25T11:59:31Z</dcterms:created>
  <dcterms:modified xsi:type="dcterms:W3CDTF">2017-09-22T13:27:06Z</dcterms:modified>
</cp:coreProperties>
</file>