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0" r:id="rId1"/>
  </p:sldMasterIdLst>
  <p:notesMasterIdLst>
    <p:notesMasterId r:id="rId11"/>
  </p:notesMasterIdLst>
  <p:handoutMasterIdLst>
    <p:handoutMasterId r:id="rId12"/>
  </p:handoutMasterIdLst>
  <p:sldIdLst>
    <p:sldId id="273" r:id="rId2"/>
    <p:sldId id="279" r:id="rId3"/>
    <p:sldId id="335" r:id="rId4"/>
    <p:sldId id="336" r:id="rId5"/>
    <p:sldId id="337" r:id="rId6"/>
    <p:sldId id="338" r:id="rId7"/>
    <p:sldId id="334" r:id="rId8"/>
    <p:sldId id="339" r:id="rId9"/>
    <p:sldId id="340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4D4CB"/>
    <a:srgbClr val="4C9E8E"/>
    <a:srgbClr val="0033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324" autoAdjust="0"/>
    <p:restoredTop sz="92573"/>
  </p:normalViewPr>
  <p:slideViewPr>
    <p:cSldViewPr>
      <p:cViewPr varScale="1">
        <p:scale>
          <a:sx n="67" d="100"/>
          <a:sy n="67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746BBC8-F614-475F-9BD5-3090DE39C088}" type="doc">
      <dgm:prSet loTypeId="urn:microsoft.com/office/officeart/2005/8/layout/vList5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n-IN"/>
        </a:p>
      </dgm:t>
    </dgm:pt>
    <dgm:pt modelId="{5FE4EDDB-A045-42CC-B4C9-7A498964C4F0}">
      <dgm:prSet phldrT="[Text]" custT="1"/>
      <dgm:spPr>
        <a:solidFill>
          <a:srgbClr val="4C9E8E"/>
        </a:solidFill>
      </dgm:spPr>
      <dgm:t>
        <a:bodyPr/>
        <a:lstStyle/>
        <a:p>
          <a:r>
            <a:rPr lang="en-US" sz="3600" b="1" dirty="0"/>
            <a:t>In whom?</a:t>
          </a:r>
          <a:endParaRPr lang="en-IN" sz="3600" b="1" dirty="0"/>
        </a:p>
      </dgm:t>
    </dgm:pt>
    <dgm:pt modelId="{E389F6DB-0A3A-4E9E-B205-E92DB544D436}" type="parTrans" cxnId="{17ED0BC8-FEFA-4883-A473-F9818FFD6355}">
      <dgm:prSet/>
      <dgm:spPr/>
      <dgm:t>
        <a:bodyPr/>
        <a:lstStyle/>
        <a:p>
          <a:endParaRPr lang="en-IN"/>
        </a:p>
      </dgm:t>
    </dgm:pt>
    <dgm:pt modelId="{24FE7281-66EB-4AB0-8D04-2AE50142E5C6}" type="sibTrans" cxnId="{17ED0BC8-FEFA-4883-A473-F9818FFD6355}">
      <dgm:prSet/>
      <dgm:spPr/>
      <dgm:t>
        <a:bodyPr/>
        <a:lstStyle/>
        <a:p>
          <a:endParaRPr lang="en-IN"/>
        </a:p>
      </dgm:t>
    </dgm:pt>
    <dgm:pt modelId="{D1967C9A-691D-4105-8DB1-3BDED4979BE5}">
      <dgm:prSet phldrT="[Text]" custT="1"/>
      <dgm:spPr>
        <a:solidFill>
          <a:srgbClr val="A4D4CB">
            <a:alpha val="90000"/>
          </a:srgbClr>
        </a:solidFill>
      </dgm:spPr>
      <dgm:t>
        <a:bodyPr/>
        <a:lstStyle/>
        <a:p>
          <a:r>
            <a:rPr lang="en-US" sz="2800" b="0" dirty="0"/>
            <a:t>Inadequate weight gain </a:t>
          </a:r>
          <a:r>
            <a:rPr lang="en-US" sz="2600" dirty="0"/>
            <a:t>despite adequate breastmilk intake</a:t>
          </a:r>
          <a:endParaRPr lang="en-IN" sz="2600" dirty="0"/>
        </a:p>
      </dgm:t>
    </dgm:pt>
    <dgm:pt modelId="{A3E8AA8E-DE34-41F9-9191-B10837B3B52A}" type="parTrans" cxnId="{9314100B-F67C-49EF-B9A6-3FF7F3FECD7B}">
      <dgm:prSet/>
      <dgm:spPr/>
      <dgm:t>
        <a:bodyPr/>
        <a:lstStyle/>
        <a:p>
          <a:endParaRPr lang="en-IN"/>
        </a:p>
      </dgm:t>
    </dgm:pt>
    <dgm:pt modelId="{11FBF087-C3E3-4F43-8A7A-480036716575}" type="sibTrans" cxnId="{9314100B-F67C-49EF-B9A6-3FF7F3FECD7B}">
      <dgm:prSet/>
      <dgm:spPr/>
      <dgm:t>
        <a:bodyPr/>
        <a:lstStyle/>
        <a:p>
          <a:endParaRPr lang="en-IN"/>
        </a:p>
      </dgm:t>
    </dgm:pt>
    <dgm:pt modelId="{B57BDB7D-B1D6-4713-AD97-C501921C4B46}">
      <dgm:prSet phldrT="[Text]" custT="1"/>
      <dgm:spPr>
        <a:solidFill>
          <a:srgbClr val="4C9E8E"/>
        </a:solidFill>
      </dgm:spPr>
      <dgm:t>
        <a:bodyPr/>
        <a:lstStyle/>
        <a:p>
          <a:r>
            <a:rPr lang="en-US" sz="3400" b="1" dirty="0"/>
            <a:t>How much?</a:t>
          </a:r>
          <a:endParaRPr lang="en-IN" sz="3400" b="1" dirty="0"/>
        </a:p>
      </dgm:t>
    </dgm:pt>
    <dgm:pt modelId="{FD8DBE9B-3550-465F-8596-CC44E0FEAFD2}" type="parTrans" cxnId="{9270DE48-9FD2-4ABE-A2F8-A527227E3A77}">
      <dgm:prSet/>
      <dgm:spPr/>
      <dgm:t>
        <a:bodyPr/>
        <a:lstStyle/>
        <a:p>
          <a:endParaRPr lang="en-IN"/>
        </a:p>
      </dgm:t>
    </dgm:pt>
    <dgm:pt modelId="{1109002E-51E7-46CC-B287-08873EF46F60}" type="sibTrans" cxnId="{9270DE48-9FD2-4ABE-A2F8-A527227E3A77}">
      <dgm:prSet/>
      <dgm:spPr/>
      <dgm:t>
        <a:bodyPr/>
        <a:lstStyle/>
        <a:p>
          <a:endParaRPr lang="en-IN"/>
        </a:p>
      </dgm:t>
    </dgm:pt>
    <dgm:pt modelId="{22E8BA09-2956-4F72-A783-A0F43614B4DE}">
      <dgm:prSet phldrT="[Text]" custT="1"/>
      <dgm:spPr>
        <a:solidFill>
          <a:srgbClr val="A4D4CB">
            <a:alpha val="90000"/>
          </a:srgbClr>
        </a:solidFill>
      </dgm:spPr>
      <dgm:t>
        <a:bodyPr/>
        <a:lstStyle/>
        <a:p>
          <a:r>
            <a:rPr lang="en-US" sz="2800" dirty="0"/>
            <a:t>1 gm per 25 mL</a:t>
          </a:r>
          <a:endParaRPr lang="en-IN" sz="2800" dirty="0"/>
        </a:p>
      </dgm:t>
    </dgm:pt>
    <dgm:pt modelId="{EB7CFB08-3F17-425F-9FA4-9D27C96A0FCE}" type="parTrans" cxnId="{4ABE1DF2-B4A6-4171-A901-0F38FB6A8E16}">
      <dgm:prSet/>
      <dgm:spPr/>
      <dgm:t>
        <a:bodyPr/>
        <a:lstStyle/>
        <a:p>
          <a:endParaRPr lang="en-IN"/>
        </a:p>
      </dgm:t>
    </dgm:pt>
    <dgm:pt modelId="{B45911B6-0644-48AD-B155-FB410B073D6D}" type="sibTrans" cxnId="{4ABE1DF2-B4A6-4171-A901-0F38FB6A8E16}">
      <dgm:prSet/>
      <dgm:spPr/>
      <dgm:t>
        <a:bodyPr/>
        <a:lstStyle/>
        <a:p>
          <a:endParaRPr lang="en-IN"/>
        </a:p>
      </dgm:t>
    </dgm:pt>
    <dgm:pt modelId="{88A06AEF-4062-4283-990B-21C066E82BC9}">
      <dgm:prSet phldrT="[Text]" custT="1"/>
      <dgm:spPr>
        <a:solidFill>
          <a:srgbClr val="4C9E8E"/>
        </a:solidFill>
      </dgm:spPr>
      <dgm:t>
        <a:bodyPr/>
        <a:lstStyle/>
        <a:p>
          <a:r>
            <a:rPr lang="en-US" sz="3600" b="1" dirty="0"/>
            <a:t>How long?</a:t>
          </a:r>
          <a:endParaRPr lang="en-IN" sz="3600" b="1" dirty="0"/>
        </a:p>
      </dgm:t>
    </dgm:pt>
    <dgm:pt modelId="{E89050CD-B230-46F2-B01E-73330BD7B36D}" type="parTrans" cxnId="{9B490005-242C-457F-87AD-E7E43DA4D378}">
      <dgm:prSet/>
      <dgm:spPr/>
      <dgm:t>
        <a:bodyPr/>
        <a:lstStyle/>
        <a:p>
          <a:endParaRPr lang="en-IN"/>
        </a:p>
      </dgm:t>
    </dgm:pt>
    <dgm:pt modelId="{6A9D9807-F9D5-4B88-96E7-84D56E9882C3}" type="sibTrans" cxnId="{9B490005-242C-457F-87AD-E7E43DA4D378}">
      <dgm:prSet/>
      <dgm:spPr/>
      <dgm:t>
        <a:bodyPr/>
        <a:lstStyle/>
        <a:p>
          <a:endParaRPr lang="en-IN"/>
        </a:p>
      </dgm:t>
    </dgm:pt>
    <dgm:pt modelId="{39383E09-E8F8-4E9C-ADED-E272E3EA45D1}">
      <dgm:prSet phldrT="[Text]" custT="1"/>
      <dgm:spPr>
        <a:solidFill>
          <a:srgbClr val="A4D4CB">
            <a:alpha val="90000"/>
          </a:srgbClr>
        </a:solidFill>
      </dgm:spPr>
      <dgm:t>
        <a:bodyPr/>
        <a:lstStyle/>
        <a:p>
          <a:r>
            <a:rPr lang="en-US" sz="2800" dirty="0"/>
            <a:t>Till baby weighs 2-2.5 kg</a:t>
          </a:r>
          <a:endParaRPr lang="en-IN" sz="2800" dirty="0"/>
        </a:p>
      </dgm:t>
    </dgm:pt>
    <dgm:pt modelId="{74600EF2-EC6A-4EBA-A4D3-97E01209FFC9}" type="parTrans" cxnId="{E8B35491-AB05-4771-B7CB-F94A42CA55E8}">
      <dgm:prSet/>
      <dgm:spPr/>
      <dgm:t>
        <a:bodyPr/>
        <a:lstStyle/>
        <a:p>
          <a:endParaRPr lang="en-IN"/>
        </a:p>
      </dgm:t>
    </dgm:pt>
    <dgm:pt modelId="{7B68CF04-1C79-47F2-A763-B89F34CA06D6}" type="sibTrans" cxnId="{E8B35491-AB05-4771-B7CB-F94A42CA55E8}">
      <dgm:prSet/>
      <dgm:spPr/>
      <dgm:t>
        <a:bodyPr/>
        <a:lstStyle/>
        <a:p>
          <a:endParaRPr lang="en-IN"/>
        </a:p>
      </dgm:t>
    </dgm:pt>
    <dgm:pt modelId="{12155060-A00A-4EA8-8956-C449EEFF3A68}" type="pres">
      <dgm:prSet presAssocID="{6746BBC8-F614-475F-9BD5-3090DE39C08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1EEAD45-C112-4B87-A427-0F77E74A58D7}" type="pres">
      <dgm:prSet presAssocID="{5FE4EDDB-A045-42CC-B4C9-7A498964C4F0}" presName="linNode" presStyleCnt="0"/>
      <dgm:spPr/>
    </dgm:pt>
    <dgm:pt modelId="{B2AF3C3C-E2C6-4491-AAA6-66568FCFA1D2}" type="pres">
      <dgm:prSet presAssocID="{5FE4EDDB-A045-42CC-B4C9-7A498964C4F0}" presName="parentText" presStyleLbl="node1" presStyleIdx="0" presStyleCnt="3" custScaleX="88999" custScaleY="9635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200BF56-F487-41A9-9BD4-53AEBA7B9A61}" type="pres">
      <dgm:prSet presAssocID="{5FE4EDDB-A045-42CC-B4C9-7A498964C4F0}" presName="descendantText" presStyleLbl="alignAccFollowNode1" presStyleIdx="0" presStyleCnt="3" custScaleX="106162" custScaleY="12203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787846D-835D-4E65-A3EE-363F7D687258}" type="pres">
      <dgm:prSet presAssocID="{24FE7281-66EB-4AB0-8D04-2AE50142E5C6}" presName="sp" presStyleCnt="0"/>
      <dgm:spPr/>
    </dgm:pt>
    <dgm:pt modelId="{1984898B-C90D-48DF-8595-9CFD58093857}" type="pres">
      <dgm:prSet presAssocID="{B57BDB7D-B1D6-4713-AD97-C501921C4B46}" presName="linNode" presStyleCnt="0"/>
      <dgm:spPr/>
    </dgm:pt>
    <dgm:pt modelId="{AACB16D0-EBBF-4BD3-8A13-3E617C866C19}" type="pres">
      <dgm:prSet presAssocID="{B57BDB7D-B1D6-4713-AD97-C501921C4B46}" presName="parentText" presStyleLbl="node1" presStyleIdx="1" presStyleCnt="3" custScaleX="103453" custScaleY="8596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F0585A0-8905-4F99-A3C2-4B43DF0F072C}" type="pres">
      <dgm:prSet presAssocID="{B57BDB7D-B1D6-4713-AD97-C501921C4B46}" presName="descendantText" presStyleLbl="alignAccFollowNode1" presStyleIdx="1" presStyleCnt="3" custScaleX="123319" custScaleY="11824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C854960-2B33-4EAA-ACCD-4897F84524AF}" type="pres">
      <dgm:prSet presAssocID="{1109002E-51E7-46CC-B287-08873EF46F60}" presName="sp" presStyleCnt="0"/>
      <dgm:spPr/>
    </dgm:pt>
    <dgm:pt modelId="{7109EA30-2947-455E-B53B-08F08204BCFD}" type="pres">
      <dgm:prSet presAssocID="{88A06AEF-4062-4283-990B-21C066E82BC9}" presName="linNode" presStyleCnt="0"/>
      <dgm:spPr/>
    </dgm:pt>
    <dgm:pt modelId="{A3341CDE-E99F-41E0-9EF5-B2FC02D4E85E}" type="pres">
      <dgm:prSet presAssocID="{88A06AEF-4062-4283-990B-21C066E82BC9}" presName="parentText" presStyleLbl="node1" presStyleIdx="2" presStyleCnt="3" custScaleX="97412" custScaleY="9442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7BF2127-924F-4487-81C3-5C3650733054}" type="pres">
      <dgm:prSet presAssocID="{88A06AEF-4062-4283-990B-21C066E82BC9}" presName="descendantText" presStyleLbl="alignAccFollowNode1" presStyleIdx="2" presStyleCnt="3" custScaleX="117001" custScaleY="11486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270DE48-9FD2-4ABE-A2F8-A527227E3A77}" srcId="{6746BBC8-F614-475F-9BD5-3090DE39C088}" destId="{B57BDB7D-B1D6-4713-AD97-C501921C4B46}" srcOrd="1" destOrd="0" parTransId="{FD8DBE9B-3550-465F-8596-CC44E0FEAFD2}" sibTransId="{1109002E-51E7-46CC-B287-08873EF46F60}"/>
    <dgm:cxn modelId="{D0A3073A-4ED6-1343-B036-721299690E24}" type="presOf" srcId="{22E8BA09-2956-4F72-A783-A0F43614B4DE}" destId="{FF0585A0-8905-4F99-A3C2-4B43DF0F072C}" srcOrd="0" destOrd="0" presId="urn:microsoft.com/office/officeart/2005/8/layout/vList5"/>
    <dgm:cxn modelId="{9A3C2679-3632-6C44-9621-AF53E22AB1CB}" type="presOf" srcId="{88A06AEF-4062-4283-990B-21C066E82BC9}" destId="{A3341CDE-E99F-41E0-9EF5-B2FC02D4E85E}" srcOrd="0" destOrd="0" presId="urn:microsoft.com/office/officeart/2005/8/layout/vList5"/>
    <dgm:cxn modelId="{4ABE1DF2-B4A6-4171-A901-0F38FB6A8E16}" srcId="{B57BDB7D-B1D6-4713-AD97-C501921C4B46}" destId="{22E8BA09-2956-4F72-A783-A0F43614B4DE}" srcOrd="0" destOrd="0" parTransId="{EB7CFB08-3F17-425F-9FA4-9D27C96A0FCE}" sibTransId="{B45911B6-0644-48AD-B155-FB410B073D6D}"/>
    <dgm:cxn modelId="{E8B35491-AB05-4771-B7CB-F94A42CA55E8}" srcId="{88A06AEF-4062-4283-990B-21C066E82BC9}" destId="{39383E09-E8F8-4E9C-ADED-E272E3EA45D1}" srcOrd="0" destOrd="0" parTransId="{74600EF2-EC6A-4EBA-A4D3-97E01209FFC9}" sibTransId="{7B68CF04-1C79-47F2-A763-B89F34CA06D6}"/>
    <dgm:cxn modelId="{664FB663-97A0-FF4D-BC4A-EEDE939A7D2B}" type="presOf" srcId="{D1967C9A-691D-4105-8DB1-3BDED4979BE5}" destId="{8200BF56-F487-41A9-9BD4-53AEBA7B9A61}" srcOrd="0" destOrd="0" presId="urn:microsoft.com/office/officeart/2005/8/layout/vList5"/>
    <dgm:cxn modelId="{47E45A66-56DA-AA44-B1BA-1C6CFADEE272}" type="presOf" srcId="{39383E09-E8F8-4E9C-ADED-E272E3EA45D1}" destId="{37BF2127-924F-4487-81C3-5C3650733054}" srcOrd="0" destOrd="0" presId="urn:microsoft.com/office/officeart/2005/8/layout/vList5"/>
    <dgm:cxn modelId="{9B490005-242C-457F-87AD-E7E43DA4D378}" srcId="{6746BBC8-F614-475F-9BD5-3090DE39C088}" destId="{88A06AEF-4062-4283-990B-21C066E82BC9}" srcOrd="2" destOrd="0" parTransId="{E89050CD-B230-46F2-B01E-73330BD7B36D}" sibTransId="{6A9D9807-F9D5-4B88-96E7-84D56E9882C3}"/>
    <dgm:cxn modelId="{A65CA606-375D-D247-8680-BD64964FC4B9}" type="presOf" srcId="{6746BBC8-F614-475F-9BD5-3090DE39C088}" destId="{12155060-A00A-4EA8-8956-C449EEFF3A68}" srcOrd="0" destOrd="0" presId="urn:microsoft.com/office/officeart/2005/8/layout/vList5"/>
    <dgm:cxn modelId="{926BA7C9-9E80-3249-A220-1A6A30BFDA96}" type="presOf" srcId="{5FE4EDDB-A045-42CC-B4C9-7A498964C4F0}" destId="{B2AF3C3C-E2C6-4491-AAA6-66568FCFA1D2}" srcOrd="0" destOrd="0" presId="urn:microsoft.com/office/officeart/2005/8/layout/vList5"/>
    <dgm:cxn modelId="{17ED0BC8-FEFA-4883-A473-F9818FFD6355}" srcId="{6746BBC8-F614-475F-9BD5-3090DE39C088}" destId="{5FE4EDDB-A045-42CC-B4C9-7A498964C4F0}" srcOrd="0" destOrd="0" parTransId="{E389F6DB-0A3A-4E9E-B205-E92DB544D436}" sibTransId="{24FE7281-66EB-4AB0-8D04-2AE50142E5C6}"/>
    <dgm:cxn modelId="{41303BE8-9E43-BB4E-BEBB-EBFD70D9F5F2}" type="presOf" srcId="{B57BDB7D-B1D6-4713-AD97-C501921C4B46}" destId="{AACB16D0-EBBF-4BD3-8A13-3E617C866C19}" srcOrd="0" destOrd="0" presId="urn:microsoft.com/office/officeart/2005/8/layout/vList5"/>
    <dgm:cxn modelId="{9314100B-F67C-49EF-B9A6-3FF7F3FECD7B}" srcId="{5FE4EDDB-A045-42CC-B4C9-7A498964C4F0}" destId="{D1967C9A-691D-4105-8DB1-3BDED4979BE5}" srcOrd="0" destOrd="0" parTransId="{A3E8AA8E-DE34-41F9-9191-B10837B3B52A}" sibTransId="{11FBF087-C3E3-4F43-8A7A-480036716575}"/>
    <dgm:cxn modelId="{69BF9557-CDEA-F843-8202-F672556181CB}" type="presParOf" srcId="{12155060-A00A-4EA8-8956-C449EEFF3A68}" destId="{21EEAD45-C112-4B87-A427-0F77E74A58D7}" srcOrd="0" destOrd="0" presId="urn:microsoft.com/office/officeart/2005/8/layout/vList5"/>
    <dgm:cxn modelId="{5E6516B4-4B92-524B-9929-8CDAA611790A}" type="presParOf" srcId="{21EEAD45-C112-4B87-A427-0F77E74A58D7}" destId="{B2AF3C3C-E2C6-4491-AAA6-66568FCFA1D2}" srcOrd="0" destOrd="0" presId="urn:microsoft.com/office/officeart/2005/8/layout/vList5"/>
    <dgm:cxn modelId="{EE6E7601-41FD-3B42-93C7-9737A428213F}" type="presParOf" srcId="{21EEAD45-C112-4B87-A427-0F77E74A58D7}" destId="{8200BF56-F487-41A9-9BD4-53AEBA7B9A61}" srcOrd="1" destOrd="0" presId="urn:microsoft.com/office/officeart/2005/8/layout/vList5"/>
    <dgm:cxn modelId="{1F9DED65-C8E0-7F48-AED7-F6663DD8EEA9}" type="presParOf" srcId="{12155060-A00A-4EA8-8956-C449EEFF3A68}" destId="{6787846D-835D-4E65-A3EE-363F7D687258}" srcOrd="1" destOrd="0" presId="urn:microsoft.com/office/officeart/2005/8/layout/vList5"/>
    <dgm:cxn modelId="{C4B96BB2-0006-B34E-B9CE-678BC40E06A0}" type="presParOf" srcId="{12155060-A00A-4EA8-8956-C449EEFF3A68}" destId="{1984898B-C90D-48DF-8595-9CFD58093857}" srcOrd="2" destOrd="0" presId="urn:microsoft.com/office/officeart/2005/8/layout/vList5"/>
    <dgm:cxn modelId="{03C7ECF8-18E9-664D-8591-1FC620523E3A}" type="presParOf" srcId="{1984898B-C90D-48DF-8595-9CFD58093857}" destId="{AACB16D0-EBBF-4BD3-8A13-3E617C866C19}" srcOrd="0" destOrd="0" presId="urn:microsoft.com/office/officeart/2005/8/layout/vList5"/>
    <dgm:cxn modelId="{D90188DC-2F8C-834B-BAD8-5971FDD49BAD}" type="presParOf" srcId="{1984898B-C90D-48DF-8595-9CFD58093857}" destId="{FF0585A0-8905-4F99-A3C2-4B43DF0F072C}" srcOrd="1" destOrd="0" presId="urn:microsoft.com/office/officeart/2005/8/layout/vList5"/>
    <dgm:cxn modelId="{FE1B29E4-F618-FA44-94CF-D4F51D31D8E9}" type="presParOf" srcId="{12155060-A00A-4EA8-8956-C449EEFF3A68}" destId="{5C854960-2B33-4EAA-ACCD-4897F84524AF}" srcOrd="3" destOrd="0" presId="urn:microsoft.com/office/officeart/2005/8/layout/vList5"/>
    <dgm:cxn modelId="{B00121A1-86F2-CD42-8AAA-43C35E4C6C78}" type="presParOf" srcId="{12155060-A00A-4EA8-8956-C449EEFF3A68}" destId="{7109EA30-2947-455E-B53B-08F08204BCFD}" srcOrd="4" destOrd="0" presId="urn:microsoft.com/office/officeart/2005/8/layout/vList5"/>
    <dgm:cxn modelId="{C5C8DC71-58C0-184A-A546-51B0C4DC5065}" type="presParOf" srcId="{7109EA30-2947-455E-B53B-08F08204BCFD}" destId="{A3341CDE-E99F-41E0-9EF5-B2FC02D4E85E}" srcOrd="0" destOrd="0" presId="urn:microsoft.com/office/officeart/2005/8/layout/vList5"/>
    <dgm:cxn modelId="{F15BBD13-4F63-2747-9884-4CAE7D6AD0A9}" type="presParOf" srcId="{7109EA30-2947-455E-B53B-08F08204BCFD}" destId="{37BF2127-924F-4487-81C3-5C3650733054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00BF56-F487-41A9-9BD4-53AEBA7B9A61}">
      <dsp:nvSpPr>
        <dsp:cNvPr id="0" name=""/>
        <dsp:cNvSpPr/>
      </dsp:nvSpPr>
      <dsp:spPr>
        <a:xfrm rot="5400000">
          <a:off x="4532928" y="-2041023"/>
          <a:ext cx="1196792" cy="5280854"/>
        </a:xfrm>
        <a:prstGeom prst="round2SameRect">
          <a:avLst/>
        </a:prstGeom>
        <a:solidFill>
          <a:srgbClr val="A4D4CB">
            <a:alpha val="90000"/>
          </a:srgbClr>
        </a:solidFill>
        <a:ln w="127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b="0" kern="1200" dirty="0"/>
            <a:t>Inadequate weight gain </a:t>
          </a:r>
          <a:r>
            <a:rPr lang="en-US" sz="2600" kern="1200" dirty="0"/>
            <a:t>despite adequate breastmilk intake</a:t>
          </a:r>
          <a:endParaRPr lang="en-IN" sz="2600" kern="1200" dirty="0"/>
        </a:p>
      </dsp:txBody>
      <dsp:txXfrm rot="-5400000">
        <a:off x="2490898" y="59430"/>
        <a:ext cx="5222431" cy="1079946"/>
      </dsp:txXfrm>
    </dsp:sp>
    <dsp:sp modelId="{B2AF3C3C-E2C6-4491-AAA6-66568FCFA1D2}">
      <dsp:nvSpPr>
        <dsp:cNvPr id="0" name=""/>
        <dsp:cNvSpPr/>
      </dsp:nvSpPr>
      <dsp:spPr>
        <a:xfrm>
          <a:off x="648" y="8819"/>
          <a:ext cx="2490248" cy="1181167"/>
        </a:xfrm>
        <a:prstGeom prst="roundRect">
          <a:avLst/>
        </a:prstGeom>
        <a:solidFill>
          <a:srgbClr val="4C9E8E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/>
            <a:t>In whom?</a:t>
          </a:r>
          <a:endParaRPr lang="en-IN" sz="3600" b="1" kern="1200" dirty="0"/>
        </a:p>
      </dsp:txBody>
      <dsp:txXfrm>
        <a:off x="58308" y="66479"/>
        <a:ext cx="2374928" cy="1065847"/>
      </dsp:txXfrm>
    </dsp:sp>
    <dsp:sp modelId="{FF0585A0-8905-4F99-A3C2-4B43DF0F072C}">
      <dsp:nvSpPr>
        <dsp:cNvPr id="0" name=""/>
        <dsp:cNvSpPr/>
      </dsp:nvSpPr>
      <dsp:spPr>
        <a:xfrm rot="5400000">
          <a:off x="4550131" y="-799947"/>
          <a:ext cx="1159575" cy="5277655"/>
        </a:xfrm>
        <a:prstGeom prst="round2SameRect">
          <a:avLst/>
        </a:prstGeom>
        <a:solidFill>
          <a:srgbClr val="A4D4CB">
            <a:alpha val="90000"/>
          </a:srgbClr>
        </a:solidFill>
        <a:ln w="127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kern="1200" dirty="0"/>
            <a:t>1 gm per 25 mL</a:t>
          </a:r>
          <a:endParaRPr lang="en-IN" sz="2800" kern="1200" dirty="0"/>
        </a:p>
      </dsp:txBody>
      <dsp:txXfrm rot="-5400000">
        <a:off x="2491091" y="1315699"/>
        <a:ext cx="5221049" cy="1046363"/>
      </dsp:txXfrm>
    </dsp:sp>
    <dsp:sp modelId="{AACB16D0-EBBF-4BD3-8A13-3E617C866C19}">
      <dsp:nvSpPr>
        <dsp:cNvPr id="0" name=""/>
        <dsp:cNvSpPr/>
      </dsp:nvSpPr>
      <dsp:spPr>
        <a:xfrm>
          <a:off x="648" y="1311961"/>
          <a:ext cx="2490443" cy="1053838"/>
        </a:xfrm>
        <a:prstGeom prst="roundRect">
          <a:avLst/>
        </a:prstGeom>
        <a:solidFill>
          <a:srgbClr val="4C9E8E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64770" rIns="129540" bIns="6477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b="1" kern="1200" dirty="0"/>
            <a:t>How much?</a:t>
          </a:r>
          <a:endParaRPr lang="en-IN" sz="3400" b="1" kern="1200" dirty="0"/>
        </a:p>
      </dsp:txBody>
      <dsp:txXfrm>
        <a:off x="52092" y="1363405"/>
        <a:ext cx="2387555" cy="950950"/>
      </dsp:txXfrm>
    </dsp:sp>
    <dsp:sp modelId="{37BF2127-924F-4487-81C3-5C3650733054}">
      <dsp:nvSpPr>
        <dsp:cNvPr id="0" name=""/>
        <dsp:cNvSpPr/>
      </dsp:nvSpPr>
      <dsp:spPr>
        <a:xfrm rot="5400000">
          <a:off x="4561233" y="412985"/>
          <a:ext cx="1126487" cy="5291446"/>
        </a:xfrm>
        <a:prstGeom prst="round2SameRect">
          <a:avLst/>
        </a:prstGeom>
        <a:solidFill>
          <a:srgbClr val="A4D4CB">
            <a:alpha val="90000"/>
          </a:srgbClr>
        </a:solidFill>
        <a:ln w="127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kern="1200" dirty="0"/>
            <a:t>Till baby weighs 2-2.5 kg</a:t>
          </a:r>
          <a:endParaRPr lang="en-IN" sz="2800" kern="1200" dirty="0"/>
        </a:p>
      </dsp:txBody>
      <dsp:txXfrm rot="-5400000">
        <a:off x="2478754" y="2550456"/>
        <a:ext cx="5236455" cy="1016505"/>
      </dsp:txXfrm>
    </dsp:sp>
    <dsp:sp modelId="{A3341CDE-E99F-41E0-9EF5-B2FC02D4E85E}">
      <dsp:nvSpPr>
        <dsp:cNvPr id="0" name=""/>
        <dsp:cNvSpPr/>
      </dsp:nvSpPr>
      <dsp:spPr>
        <a:xfrm>
          <a:off x="648" y="2479960"/>
          <a:ext cx="2478105" cy="1157496"/>
        </a:xfrm>
        <a:prstGeom prst="roundRect">
          <a:avLst/>
        </a:prstGeom>
        <a:solidFill>
          <a:srgbClr val="4C9E8E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/>
            <a:t>How long?</a:t>
          </a:r>
          <a:endParaRPr lang="en-IN" sz="3600" b="1" kern="1200" dirty="0"/>
        </a:p>
      </dsp:txBody>
      <dsp:txXfrm>
        <a:off x="57152" y="2536464"/>
        <a:ext cx="2365097" cy="10444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228B79-ACC0-224A-A3A0-AF4B879DC5CC}" type="datetimeFigureOut">
              <a:rPr lang="en-US" smtClean="0"/>
              <a:pPr/>
              <a:t>9/22/2017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F410A6-53A4-E64D-9DB4-133F3D73D87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37183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D445C4-2FB7-E44D-9B32-68AFD50FAADB}" type="datetimeFigureOut">
              <a:rPr lang="en-US" smtClean="0"/>
              <a:pPr/>
              <a:t>9/22/2017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510437-6DB5-E048-8544-7A7AF4EE032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935721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en-US" dirty="0"/>
              <a:t>In this webinar, we shall learn</a:t>
            </a:r>
            <a:r>
              <a:rPr lang="en-US" baseline="0" dirty="0"/>
              <a:t> what to feed </a:t>
            </a:r>
            <a:r>
              <a:rPr lang="mr-IN" baseline="0" dirty="0"/>
              <a:t>–</a:t>
            </a:r>
            <a:r>
              <a:rPr lang="en-US" baseline="0" dirty="0"/>
              <a:t> I.e. the sources of nutrition - in LBW infants.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10437-6DB5-E048-8544-7A7AF4EE0328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405676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sz="3600" b="1" dirty="0">
                <a:solidFill>
                  <a:srgbClr val="FF0000"/>
                </a:solidFill>
              </a:rPr>
              <a:t>Breastmilk is the IDEAL feed for all infants until 6 months of age. </a:t>
            </a:r>
          </a:p>
          <a:p>
            <a:pPr eaLnBrk="1" hangingPunct="1">
              <a:buFontTx/>
              <a:buNone/>
            </a:pPr>
            <a:r>
              <a:rPr lang="en-US" sz="3600" b="1" dirty="0">
                <a:solidFill>
                  <a:srgbClr val="FF0000"/>
                </a:solidFill>
              </a:rPr>
              <a:t>This applies to even</a:t>
            </a:r>
            <a:r>
              <a:rPr lang="en-US" sz="3600" b="1" baseline="0" dirty="0">
                <a:solidFill>
                  <a:srgbClr val="FF0000"/>
                </a:solidFill>
              </a:rPr>
              <a:t> LBW infants </a:t>
            </a:r>
            <a:r>
              <a:rPr lang="mr-IN" sz="3600" b="1" baseline="0" dirty="0">
                <a:solidFill>
                  <a:srgbClr val="FF0000"/>
                </a:solidFill>
              </a:rPr>
              <a:t>–</a:t>
            </a:r>
            <a:r>
              <a:rPr lang="en-US" sz="3600" b="1" baseline="0" dirty="0">
                <a:solidFill>
                  <a:srgbClr val="FF0000"/>
                </a:solidFill>
              </a:rPr>
              <a:t> so </a:t>
            </a:r>
            <a:r>
              <a:rPr lang="en-US" b="1" dirty="0">
                <a:solidFill>
                  <a:srgbClr val="C00000"/>
                </a:solidFill>
              </a:rPr>
              <a:t>All LBW infants should be fed only mother’s milk </a:t>
            </a:r>
            <a:r>
              <a:rPr lang="mr-IN" b="1" dirty="0">
                <a:solidFill>
                  <a:srgbClr val="C00000"/>
                </a:solidFill>
              </a:rPr>
              <a:t>–</a:t>
            </a:r>
            <a:r>
              <a:rPr lang="en-US" b="1" dirty="0">
                <a:solidFill>
                  <a:srgbClr val="C00000"/>
                </a:solidFill>
              </a:rPr>
              <a:t> either as direct breastfeeding or as</a:t>
            </a:r>
            <a:r>
              <a:rPr lang="en-US" b="1" baseline="0" dirty="0">
                <a:solidFill>
                  <a:srgbClr val="C00000"/>
                </a:solidFill>
              </a:rPr>
              <a:t> </a:t>
            </a:r>
            <a:r>
              <a:rPr lang="en-US" sz="2400" dirty="0"/>
              <a:t>expressed milk.     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10437-6DB5-E048-8544-7A7AF4EE0328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38995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sz="1400" b="1" dirty="0">
                <a:solidFill>
                  <a:srgbClr val="FF0000"/>
                </a:solidFill>
              </a:rPr>
              <a:t>Because breast milk feeding is the key</a:t>
            </a:r>
            <a:r>
              <a:rPr lang="en-US" sz="1400" b="1" baseline="0" dirty="0">
                <a:solidFill>
                  <a:srgbClr val="FF0000"/>
                </a:solidFill>
              </a:rPr>
              <a:t> in care of LBW infants, we should know how to </a:t>
            </a:r>
            <a:r>
              <a:rPr lang="en-US" sz="1400" b="1" dirty="0">
                <a:solidFill>
                  <a:srgbClr val="FF0000"/>
                </a:solidFill>
              </a:rPr>
              <a:t>improve that? </a:t>
            </a:r>
          </a:p>
          <a:p>
            <a:r>
              <a:rPr lang="en-US" b="1" dirty="0">
                <a:solidFill>
                  <a:schemeClr val="tx1"/>
                </a:solidFill>
              </a:rPr>
              <a:t>The</a:t>
            </a:r>
            <a:r>
              <a:rPr lang="en-US" b="1" baseline="0" dirty="0">
                <a:solidFill>
                  <a:schemeClr val="tx1"/>
                </a:solidFill>
              </a:rPr>
              <a:t> important strategies include </a:t>
            </a:r>
            <a:r>
              <a:rPr lang="en-US" b="1" dirty="0">
                <a:solidFill>
                  <a:schemeClr val="tx1"/>
                </a:solidFill>
              </a:rPr>
              <a:t>Psychological </a:t>
            </a:r>
            <a:r>
              <a:rPr lang="en-US" dirty="0">
                <a:solidFill>
                  <a:schemeClr val="tx1"/>
                </a:solidFill>
              </a:rPr>
              <a:t>and</a:t>
            </a:r>
            <a:r>
              <a:rPr lang="en-US" b="1" dirty="0">
                <a:solidFill>
                  <a:schemeClr val="tx1"/>
                </a:solidFill>
              </a:rPr>
              <a:t> social support </a:t>
            </a:r>
            <a:r>
              <a:rPr lang="en-US" dirty="0">
                <a:solidFill>
                  <a:schemeClr val="tx1"/>
                </a:solidFill>
              </a:rPr>
              <a:t>of mothers right </a:t>
            </a:r>
            <a:r>
              <a:rPr lang="en-US" b="1" dirty="0">
                <a:solidFill>
                  <a:schemeClr val="tx1"/>
                </a:solidFill>
              </a:rPr>
              <a:t>from birth or admission,</a:t>
            </a:r>
            <a:r>
              <a:rPr lang="en-US" b="1" baseline="0" dirty="0">
                <a:solidFill>
                  <a:schemeClr val="tx1"/>
                </a:solidFill>
              </a:rPr>
              <a:t> admitting mothers in the same hospital, which is particularly important for outborn babies,</a:t>
            </a:r>
            <a:r>
              <a:rPr lang="en-US" dirty="0">
                <a:solidFill>
                  <a:schemeClr val="tx1"/>
                </a:solidFill>
              </a:rPr>
              <a:t> encouraging bedding-in or visit to SNCU, promoting</a:t>
            </a:r>
            <a:r>
              <a:rPr lang="en-US" baseline="0" dirty="0">
                <a:solidFill>
                  <a:schemeClr val="tx1"/>
                </a:solidFill>
              </a:rPr>
              <a:t> </a:t>
            </a:r>
            <a:r>
              <a:rPr lang="en-US" b="1" dirty="0">
                <a:solidFill>
                  <a:schemeClr val="tx1"/>
                </a:solidFill>
              </a:rPr>
              <a:t>KMC </a:t>
            </a:r>
            <a:r>
              <a:rPr lang="en-US" b="0" dirty="0">
                <a:solidFill>
                  <a:schemeClr val="tx1"/>
                </a:solidFill>
              </a:rPr>
              <a:t>once</a:t>
            </a:r>
            <a:r>
              <a:rPr lang="en-US" b="0" baseline="0" dirty="0">
                <a:solidFill>
                  <a:schemeClr val="tx1"/>
                </a:solidFill>
              </a:rPr>
              <a:t> the baby is </a:t>
            </a:r>
            <a:r>
              <a:rPr lang="en-US" b="1" baseline="0" dirty="0">
                <a:solidFill>
                  <a:schemeClr val="tx1"/>
                </a:solidFill>
              </a:rPr>
              <a:t>stable, </a:t>
            </a:r>
            <a:r>
              <a:rPr lang="en-US" b="0" baseline="0" dirty="0">
                <a:solidFill>
                  <a:schemeClr val="tx1"/>
                </a:solidFill>
              </a:rPr>
              <a:t>facilitating mother to express breast milk from day 1 itself, ensuring a</a:t>
            </a:r>
            <a:r>
              <a:rPr lang="en-US" dirty="0">
                <a:solidFill>
                  <a:schemeClr val="tx1"/>
                </a:solidFill>
              </a:rPr>
              <a:t>dequate </a:t>
            </a:r>
            <a:r>
              <a:rPr lang="en-US" b="1" dirty="0">
                <a:solidFill>
                  <a:schemeClr val="tx1"/>
                </a:solidFill>
              </a:rPr>
              <a:t>nutrition</a:t>
            </a:r>
            <a:r>
              <a:rPr lang="en-US" dirty="0">
                <a:solidFill>
                  <a:schemeClr val="tx1"/>
                </a:solidFill>
              </a:rPr>
              <a:t> and rest of mother. </a:t>
            </a:r>
          </a:p>
          <a:p>
            <a:r>
              <a:rPr lang="en-US" dirty="0">
                <a:solidFill>
                  <a:schemeClr val="tx1"/>
                </a:solidFill>
              </a:rPr>
              <a:t>There</a:t>
            </a:r>
            <a:r>
              <a:rPr lang="en-US" baseline="0" dirty="0">
                <a:solidFill>
                  <a:schemeClr val="tx1"/>
                </a:solidFill>
              </a:rPr>
              <a:t> is no role of d</a:t>
            </a:r>
            <a:r>
              <a:rPr lang="en-US" dirty="0">
                <a:solidFill>
                  <a:schemeClr val="tx1"/>
                </a:solidFill>
              </a:rPr>
              <a:t>rugs like </a:t>
            </a:r>
            <a:r>
              <a:rPr lang="en-US" dirty="0" err="1">
                <a:solidFill>
                  <a:schemeClr val="tx1"/>
                </a:solidFill>
              </a:rPr>
              <a:t>metaclopromide</a:t>
            </a:r>
            <a:r>
              <a:rPr lang="en-US" dirty="0">
                <a:solidFill>
                  <a:schemeClr val="tx1"/>
                </a:solidFill>
              </a:rPr>
              <a:t> in promoting breastfeeding. </a:t>
            </a:r>
            <a:r>
              <a:rPr lang="en-US" b="1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10437-6DB5-E048-8544-7A7AF4EE0328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401476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While breast milk is the ideal feed, it alone cannot meet the daily requirements of some nutrients,</a:t>
            </a:r>
            <a:r>
              <a:rPr lang="en-US" baseline="0" dirty="0"/>
              <a:t> </a:t>
            </a:r>
            <a:r>
              <a:rPr lang="en-US" dirty="0"/>
              <a:t>like iron,</a:t>
            </a:r>
            <a:r>
              <a:rPr lang="en-US" baseline="0" dirty="0"/>
              <a:t> in LBW infants. Therefore, LBW infants weighing 1500 to 2499 g should be given daily supplements of iron and vitamin D. </a:t>
            </a:r>
          </a:p>
          <a:p>
            <a:pPr rtl="0" eaLnBrk="1" fontAlgn="base" latinLnBrk="0" hangingPunct="1"/>
            <a:r>
              <a:rPr lang="en-US" sz="1200" b="0" i="0" u="none" strike="noStrike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Iron has to be given in the dose of 2 mg/kg/day while vitamin D is to be given 400 IU/day. </a:t>
            </a:r>
            <a:endParaRPr lang="en-US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base" latinLnBrk="0" hangingPunct="1"/>
            <a:r>
              <a:rPr lang="en-US" sz="1200" b="0" i="0" u="none" strike="noStrike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Both should be started at 2 weeks of age and stopped at 1 year. </a:t>
            </a:r>
            <a:endParaRPr lang="en-US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base" latinLnBrk="0" hangingPunct="1"/>
            <a:endParaRPr lang="en-US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base" latinLnBrk="0" hangingPunct="1"/>
            <a:r>
              <a:rPr lang="en-US" sz="1200" b="0" i="0" u="none" strike="noStrike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400 IU/day</a:t>
            </a:r>
            <a:endParaRPr lang="en-US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10437-6DB5-E048-8544-7A7AF4EE0328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659511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u="none" strike="noStrike" kern="1200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In very low birth weight infants, in addition to iron and vitamin D, we have to also supplement multivitamins and </a:t>
            </a:r>
            <a:r>
              <a:rPr lang="en-US" sz="1200" b="1" dirty="0">
                <a:solidFill>
                  <a:schemeClr val="tx1"/>
                </a:solidFill>
                <a:effectLst/>
                <a:latin typeface="+mn-lt"/>
              </a:rPr>
              <a:t>Calcium &amp; Phosphate. </a:t>
            </a:r>
            <a:endParaRPr lang="en-GB" sz="1200" b="1" dirty="0">
              <a:solidFill>
                <a:schemeClr val="tx1"/>
              </a:solidFill>
              <a:effectLst/>
              <a:latin typeface="+mn-lt"/>
              <a:ea typeface="Calibri" charset="0"/>
              <a:cs typeface="Times New Roman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u="none" strike="noStrike" kern="1200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n-lt"/>
              </a:rPr>
              <a:t>Multivitamins are given in the dose of 0.3 mL/day of drops from 2 weeks to 1 year of age; it is preferable to use preparations containing zinc also.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200" dirty="0">
                <a:solidFill>
                  <a:schemeClr val="tx1"/>
                </a:solidFill>
                <a:effectLst/>
                <a:latin typeface="+mn-lt"/>
              </a:rPr>
              <a:t>Calcium</a:t>
            </a:r>
            <a:r>
              <a:rPr lang="en-US" sz="1200" baseline="0" dirty="0">
                <a:solidFill>
                  <a:schemeClr val="tx1"/>
                </a:solidFill>
                <a:effectLst/>
                <a:latin typeface="+mn-lt"/>
              </a:rPr>
              <a:t> and phosphate should be given in the dose of </a:t>
            </a:r>
            <a:r>
              <a:rPr lang="en-US" sz="1200" dirty="0">
                <a:solidFill>
                  <a:schemeClr val="tx1"/>
                </a:solidFill>
                <a:effectLst/>
                <a:latin typeface="+mn-lt"/>
              </a:rPr>
              <a:t>120-140 mg/kg of calcium and</a:t>
            </a:r>
            <a:r>
              <a:rPr lang="en-US" sz="1200" baseline="0" dirty="0">
                <a:solidFill>
                  <a:schemeClr val="tx1"/>
                </a:solidFill>
                <a:effectLst/>
                <a:latin typeface="+mn-lt"/>
              </a:rPr>
              <a:t> </a:t>
            </a:r>
            <a:r>
              <a:rPr kumimoji="0" lang="en-US" altLang="zh-CN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</a:t>
            </a:r>
            <a:r>
              <a:rPr lang="en-US" sz="1200" dirty="0">
                <a:solidFill>
                  <a:schemeClr val="tx1"/>
                </a:solidFill>
                <a:effectLst/>
                <a:latin typeface="+mn-lt"/>
              </a:rPr>
              <a:t>0-90 mg/kg/d of phosphate. They should be started</a:t>
            </a:r>
            <a:r>
              <a:rPr lang="en-US" sz="1200" baseline="0" dirty="0">
                <a:solidFill>
                  <a:schemeClr val="tx1"/>
                </a:solidFill>
                <a:effectLst/>
                <a:latin typeface="+mn-lt"/>
              </a:rPr>
              <a:t> when the baby reaches full enteral feeds and stopped when the baby reaches 2 kg. </a:t>
            </a:r>
            <a:r>
              <a:rPr lang="en-US" sz="1200" dirty="0">
                <a:solidFill>
                  <a:schemeClr val="tx1"/>
                </a:solidFill>
                <a:effectLst/>
                <a:latin typeface="+mn-lt"/>
              </a:rPr>
              <a:t> </a:t>
            </a:r>
            <a:endParaRPr kumimoji="0" lang="en-GB" altLang="zh-CN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n-lt"/>
              <a:ea typeface="SimSun" charset="-122"/>
              <a:cs typeface="Arial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200" b="0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n-lt"/>
              <a:ea typeface="SimSun" charset="-122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10437-6DB5-E048-8544-7A7AF4EE0328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844102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Some VLBW</a:t>
            </a:r>
            <a:r>
              <a:rPr lang="en-US" baseline="0" dirty="0"/>
              <a:t> babies may not gain weight adequately i.e. 15 to 18 g/kg/day, even after taking optimal amount of breast milk. These babies should be given fortified milk </a:t>
            </a:r>
            <a:r>
              <a:rPr lang="mr-IN" baseline="0" dirty="0"/>
              <a:t>–</a:t>
            </a:r>
            <a:r>
              <a:rPr lang="en-US" baseline="0" dirty="0"/>
              <a:t> by adding human milk fortifiers to expressed breast milk. </a:t>
            </a:r>
          </a:p>
          <a:p>
            <a:r>
              <a:rPr lang="en-US" baseline="0" dirty="0"/>
              <a:t>The fortifier is available in powder form </a:t>
            </a:r>
            <a:r>
              <a:rPr lang="mr-IN" baseline="0" dirty="0"/>
              <a:t>–</a:t>
            </a:r>
            <a:r>
              <a:rPr lang="en-US" baseline="0" dirty="0"/>
              <a:t> it has to be mixed in the concentration of 1 g per 25 </a:t>
            </a:r>
            <a:r>
              <a:rPr lang="en-US" baseline="0" dirty="0" err="1"/>
              <a:t>mL.</a:t>
            </a:r>
            <a:r>
              <a:rPr lang="en-US" baseline="0" dirty="0"/>
              <a:t> It has to be continued till the baby reaches 2 to 2.5 kg weight.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10437-6DB5-E048-8544-7A7AF4EE0328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391106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Rarely, the mother’s milk may not be</a:t>
            </a:r>
            <a:r>
              <a:rPr lang="en-US" baseline="0" dirty="0"/>
              <a:t> available for a LBW baby </a:t>
            </a:r>
            <a:r>
              <a:rPr lang="mr-IN" baseline="0" dirty="0"/>
              <a:t>–</a:t>
            </a:r>
            <a:r>
              <a:rPr lang="en-US" baseline="0" dirty="0"/>
              <a:t> for example the mother may be sick or even had died. In that case, the alternatives in order of preference are 1. expressed donor milk; two </a:t>
            </a:r>
            <a:r>
              <a:rPr lang="mr-IN" baseline="0" dirty="0"/>
              <a:t>–</a:t>
            </a:r>
            <a:r>
              <a:rPr lang="en-US" baseline="0" dirty="0"/>
              <a:t> infant formula; and three </a:t>
            </a:r>
            <a:r>
              <a:rPr lang="mr-IN" baseline="0" dirty="0"/>
              <a:t>–</a:t>
            </a:r>
            <a:r>
              <a:rPr lang="en-US" baseline="0" dirty="0"/>
              <a:t> animal milk. </a:t>
            </a:r>
          </a:p>
          <a:p>
            <a:r>
              <a:rPr lang="en-US" baseline="0" dirty="0"/>
              <a:t>While the preferred option is donor milk from healthy donors, this requires the services of human milk banking which is not available in many parts of the country. </a:t>
            </a:r>
          </a:p>
          <a:p>
            <a:r>
              <a:rPr lang="en-US" baseline="0" dirty="0"/>
              <a:t>Formula can be either standard term formula or the special preterm formula. </a:t>
            </a:r>
          </a:p>
          <a:p>
            <a:r>
              <a:rPr lang="en-US" baseline="0" dirty="0"/>
              <a:t>Animal milk is the least preferred option, particularly in preterm LBW infants.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10437-6DB5-E048-8544-7A7AF4EE0328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840895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lvl="0" hangingPunct="0"/>
            <a:r>
              <a:rPr lang="en-US" dirty="0">
                <a:solidFill>
                  <a:srgbClr val="C00000"/>
                </a:solidFill>
              </a:rPr>
              <a:t>Babies born to HIV positive mothers should be given exclusive breastfeeds </a:t>
            </a:r>
            <a:r>
              <a:rPr lang="en-US" dirty="0">
                <a:solidFill>
                  <a:schemeClr val="tx1"/>
                </a:solidFill>
              </a:rPr>
              <a:t>till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/>
              <a:t>6 months of age. </a:t>
            </a:r>
          </a:p>
          <a:p>
            <a:pPr lvl="0" hangingPunct="0"/>
            <a:r>
              <a:rPr lang="en-US" dirty="0"/>
              <a:t>Top feeds </a:t>
            </a:r>
            <a:r>
              <a:rPr lang="mr-IN" dirty="0"/>
              <a:t>–</a:t>
            </a:r>
            <a:r>
              <a:rPr lang="en-US" dirty="0"/>
              <a:t> formula</a:t>
            </a:r>
            <a:r>
              <a:rPr lang="en-US" baseline="0" dirty="0"/>
              <a:t> or cow’s milk </a:t>
            </a:r>
            <a:r>
              <a:rPr lang="mr-IN" baseline="0" dirty="0"/>
              <a:t>–</a:t>
            </a:r>
            <a:r>
              <a:rPr lang="en-US" baseline="0" dirty="0"/>
              <a:t> should be given </a:t>
            </a:r>
            <a:r>
              <a:rPr lang="en-US" dirty="0"/>
              <a:t>ONLY</a:t>
            </a:r>
            <a:r>
              <a:rPr lang="en-US" baseline="0" dirty="0"/>
              <a:t> i</a:t>
            </a:r>
            <a:r>
              <a:rPr lang="en-US" dirty="0"/>
              <a:t>f mother had died/has terminal illness or decides not to breastfeed despite adequate counseling. </a:t>
            </a:r>
          </a:p>
          <a:p>
            <a:pPr lvl="0" hangingPunct="0"/>
            <a:r>
              <a:rPr lang="en-US" dirty="0"/>
              <a:t>Even</a:t>
            </a:r>
            <a:r>
              <a:rPr lang="en-US" baseline="0" dirty="0"/>
              <a:t> in them, the AFASS criteria - 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Acceptable, Feasible, Affordable, Sustainable and Safe - </a:t>
            </a:r>
            <a:r>
              <a:rPr lang="en-US" baseline="0" dirty="0"/>
              <a:t>should be met before starting the formula feeds. </a:t>
            </a:r>
          </a:p>
          <a:p>
            <a:pPr lvl="0" hangingPunct="0"/>
            <a:r>
              <a:rPr lang="en-US" baseline="0" dirty="0"/>
              <a:t>Remember these babies should be either on exclusive breastfeeding or on exclusive top feeds </a:t>
            </a:r>
            <a:r>
              <a:rPr lang="mr-IN" baseline="0" dirty="0"/>
              <a:t>–</a:t>
            </a:r>
            <a:r>
              <a:rPr lang="en-US" baseline="0" dirty="0"/>
              <a:t> there is no role of mixed feeding </a:t>
            </a:r>
            <a:endParaRPr lang="en-US" dirty="0"/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CCDCA6B-58A1-4B0E-A5D3-511C59BC928E}" type="slidenum">
              <a:rPr lang="en-US" smtClean="0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US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484530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dirty="0"/>
              <a:t>Babies</a:t>
            </a:r>
            <a:r>
              <a:rPr lang="en-US" baseline="0" dirty="0"/>
              <a:t> born to mothers with active pulmonary tuberculosis should be started on exclusive breastfeeding. 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There is no need to separate the mother and the baby, unless the mother has multi-drug resistant -</a:t>
            </a:r>
            <a:r>
              <a:rPr lang="en-US" i="1" dirty="0">
                <a:solidFill>
                  <a:schemeClr val="dk1"/>
                </a:solidFill>
                <a:sym typeface="Zapf Dingbats"/>
              </a:rPr>
              <a:t>TB or is very sick. 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dirty="0">
              <a:solidFill>
                <a:schemeClr val="dk1"/>
              </a:solidFill>
              <a:sym typeface="Zapf Dingbats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>
                <a:solidFill>
                  <a:schemeClr val="dk1"/>
                </a:solidFill>
                <a:sym typeface="Zapf Dingbats"/>
              </a:rPr>
              <a:t>Thank</a:t>
            </a:r>
            <a:r>
              <a:rPr lang="en-US" i="1" baseline="0">
                <a:solidFill>
                  <a:schemeClr val="dk1"/>
                </a:solidFill>
                <a:sym typeface="Zapf Dingbats"/>
              </a:rPr>
              <a:t> you </a:t>
            </a:r>
            <a:endParaRPr lang="en-US" i="1" dirty="0"/>
          </a:p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CCDCA6B-58A1-4B0E-A5D3-511C59BC928E}" type="slidenum">
              <a:rPr lang="en-US" smtClean="0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US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28312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71FEAA9-E875-47FA-B4BB-D22AC4088E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053796D-6984-40C3-AE41-941C29A933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8E02BCF-BC7D-4114-905B-BC00E53B22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4CD3-204F-4468-8EE4-28A6668D006A}" type="datetimeFigureOut">
              <a:rPr lang="en-US" smtClean="0">
                <a:solidFill>
                  <a:prstClr val="white"/>
                </a:solidFill>
                <a:latin typeface="Century Gothic"/>
              </a:rPr>
              <a:pPr/>
              <a:t>9/22/2017</a:t>
            </a:fld>
            <a:endParaRPr lang="en-US">
              <a:solidFill>
                <a:prstClr val="white"/>
              </a:solidFill>
              <a:latin typeface="Century Gothic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115FDE3-EBE2-4F60-B3EF-59B4CB8637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333333">
                  <a:lumMod val="60000"/>
                  <a:lumOff val="40000"/>
                </a:srgbClr>
              </a:solidFill>
              <a:latin typeface="Century Gothic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4FB071D-1C9F-426F-B7CF-9AC36FA4E4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F16DE-A0D5-4438-950F-5B1E159C2C28}" type="slidenum">
              <a:rPr lang="en-US" smtClean="0">
                <a:solidFill>
                  <a:srgbClr val="333333">
                    <a:lumMod val="60000"/>
                    <a:lumOff val="40000"/>
                  </a:srgbClr>
                </a:solidFill>
                <a:latin typeface="Century Gothic"/>
              </a:rPr>
              <a:pPr/>
              <a:t>‹#›</a:t>
            </a:fld>
            <a:endParaRPr lang="en-US">
              <a:solidFill>
                <a:srgbClr val="333333">
                  <a:lumMod val="60000"/>
                  <a:lumOff val="40000"/>
                </a:srgbClr>
              </a:solidFill>
              <a:latin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30428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9175F93-97D5-4039-8E51-4DE1947DE1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F53C04A-0A33-42DB-869E-34F925F83C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FBF6A5C-9903-45AE-A739-2D0307F977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6587B-C9D9-4C19-A658-D1B8083A6832}" type="datetimeFigureOut">
              <a:rPr lang="en-US" smtClean="0"/>
              <a:pPr/>
              <a:t>9/22/2017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8C46A73-9D06-487A-96F3-63FA05ED6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064C137-C5C0-4C86-9B60-A14166290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43E3D-1C69-7544-A90F-F1A1A27D313C}" type="slidenum">
              <a:rPr lang="en-US" smtClean="0">
                <a:solidFill>
                  <a:prstClr val="white"/>
                </a:solidFill>
                <a:latin typeface="Century Gothic"/>
              </a:rPr>
              <a:pPr/>
              <a:t>‹#›</a:t>
            </a:fld>
            <a:endParaRPr lang="en-US">
              <a:solidFill>
                <a:prstClr val="white"/>
              </a:solidFill>
              <a:latin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071063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F98908A-6C2F-4A49-B1F0-35C985215B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BC2EDA82-2FF7-40D0-BD71-0AF8BB3482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5C30973-ADE6-4D1C-B2A4-69502769B5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4CD3-204F-4468-8EE4-28A6668D006A}" type="datetimeFigureOut">
              <a:rPr lang="en-US" smtClean="0">
                <a:solidFill>
                  <a:srgbClr val="333333">
                    <a:lumMod val="60000"/>
                    <a:lumOff val="40000"/>
                  </a:srgbClr>
                </a:solidFill>
                <a:latin typeface="Century Gothic"/>
              </a:rPr>
              <a:pPr/>
              <a:t>9/22/2017</a:t>
            </a:fld>
            <a:endParaRPr lang="en-US">
              <a:solidFill>
                <a:srgbClr val="333333">
                  <a:lumMod val="60000"/>
                  <a:lumOff val="40000"/>
                </a:srgbClr>
              </a:solidFill>
              <a:latin typeface="Century Gothic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21B2390-BC55-4EC7-B44D-B6A216AD5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333333">
                  <a:lumMod val="60000"/>
                  <a:lumOff val="40000"/>
                </a:srgbClr>
              </a:solidFill>
              <a:latin typeface="Century Gothic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9653884-BCEB-4669-AF26-2E37528EA3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F16DE-A0D5-4438-950F-5B1E159C2C28}" type="slidenum">
              <a:rPr lang="en-US" smtClean="0">
                <a:solidFill>
                  <a:prstClr val="white"/>
                </a:solidFill>
                <a:latin typeface="Century Gothic"/>
              </a:rPr>
              <a:pPr/>
              <a:t>‹#›</a:t>
            </a:fld>
            <a:endParaRPr lang="en-US">
              <a:solidFill>
                <a:prstClr val="white"/>
              </a:solidFill>
              <a:latin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612599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0803243-CD6C-409A-9F87-1A5AFD454C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82652C0-58D8-485E-A746-81FE9EA99E1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5E3B9B32-2677-4D7A-9E62-F5AA707C14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B9C7864-F00E-442C-A86E-7DF351019A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6F84C-791A-C44E-892D-179DF0C31C2D}" type="datetimeFigureOut">
              <a:rPr lang="en-US" smtClean="0">
                <a:solidFill>
                  <a:srgbClr val="333333">
                    <a:lumMod val="60000"/>
                    <a:lumOff val="40000"/>
                  </a:srgbClr>
                </a:solidFill>
                <a:latin typeface="Century Gothic"/>
              </a:rPr>
              <a:pPr/>
              <a:t>9/22/2017</a:t>
            </a:fld>
            <a:endParaRPr lang="en-US">
              <a:solidFill>
                <a:srgbClr val="333333">
                  <a:lumMod val="60000"/>
                  <a:lumOff val="40000"/>
                </a:srgbClr>
              </a:solidFill>
              <a:latin typeface="Century Gothic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F57778D5-C401-4760-B1BB-5F3F5976E4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333333">
                  <a:lumMod val="60000"/>
                  <a:lumOff val="40000"/>
                </a:srgbClr>
              </a:solidFill>
              <a:latin typeface="Century Gothic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1880EA00-CB3B-4631-88F7-A1AF64BAB1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43E3D-1C69-7544-A90F-F1A1A27D313C}" type="slidenum">
              <a:rPr lang="en-US" smtClean="0">
                <a:solidFill>
                  <a:prstClr val="white"/>
                </a:solidFill>
                <a:latin typeface="Century Gothic"/>
              </a:rPr>
              <a:pPr/>
              <a:t>‹#›</a:t>
            </a:fld>
            <a:endParaRPr lang="en-US">
              <a:solidFill>
                <a:prstClr val="white"/>
              </a:solidFill>
              <a:latin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014633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829B6D7-94CC-45DB-9727-8A65F58DE7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E3C9FC4-6A4C-4406-AA04-CDF3820EF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7374E07B-11B4-4EEC-A259-9E4841E0C5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02DB758A-22DF-4847-B4A9-6FF5684DB8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984FDB7A-C177-48EC-80D2-2C79DE8960E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1803E994-C8E9-4FD0-8ABC-5A4A2EC11D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6F84C-791A-C44E-892D-179DF0C31C2D}" type="datetimeFigureOut">
              <a:rPr lang="en-US" smtClean="0">
                <a:solidFill>
                  <a:srgbClr val="333333">
                    <a:lumMod val="60000"/>
                    <a:lumOff val="40000"/>
                  </a:srgbClr>
                </a:solidFill>
                <a:latin typeface="Century Gothic"/>
              </a:rPr>
              <a:pPr/>
              <a:t>9/22/2017</a:t>
            </a:fld>
            <a:endParaRPr lang="en-US">
              <a:solidFill>
                <a:srgbClr val="333333">
                  <a:lumMod val="60000"/>
                  <a:lumOff val="40000"/>
                </a:srgbClr>
              </a:solidFill>
              <a:latin typeface="Century Gothic"/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B181DBBB-0BF5-4B88-BB5A-9554CF66F8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333333">
                  <a:lumMod val="60000"/>
                  <a:lumOff val="40000"/>
                </a:srgbClr>
              </a:solidFill>
              <a:latin typeface="Century Gothic"/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2074D01B-9468-4D39-B711-82CCA30108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43E3D-1C69-7544-A90F-F1A1A27D313C}" type="slidenum">
              <a:rPr lang="en-US" smtClean="0">
                <a:solidFill>
                  <a:prstClr val="white"/>
                </a:solidFill>
                <a:latin typeface="Century Gothic"/>
              </a:rPr>
              <a:pPr/>
              <a:t>‹#›</a:t>
            </a:fld>
            <a:endParaRPr lang="en-US">
              <a:solidFill>
                <a:prstClr val="white"/>
              </a:solidFill>
              <a:latin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47360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8BF0237-1060-47BA-AC55-20BAF8A9CA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B629729D-D5CF-4465-87D7-67FAEE8D8D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6F84C-791A-C44E-892D-179DF0C31C2D}" type="datetimeFigureOut">
              <a:rPr lang="en-US" smtClean="0">
                <a:solidFill>
                  <a:srgbClr val="333333">
                    <a:lumMod val="60000"/>
                    <a:lumOff val="40000"/>
                  </a:srgbClr>
                </a:solidFill>
                <a:latin typeface="Century Gothic"/>
              </a:rPr>
              <a:pPr/>
              <a:t>9/22/2017</a:t>
            </a:fld>
            <a:endParaRPr lang="en-US">
              <a:solidFill>
                <a:srgbClr val="333333">
                  <a:lumMod val="60000"/>
                  <a:lumOff val="40000"/>
                </a:srgbClr>
              </a:solidFill>
              <a:latin typeface="Century Gothic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E9BAA960-34E7-4EA9-9820-1CCCA417A4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333333">
                  <a:lumMod val="60000"/>
                  <a:lumOff val="40000"/>
                </a:srgbClr>
              </a:solidFill>
              <a:latin typeface="Century Gothic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A8DCBE4A-CA95-4FD3-9EB2-AE9F3BC816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43E3D-1C69-7544-A90F-F1A1A27D313C}" type="slidenum">
              <a:rPr lang="en-US" smtClean="0">
                <a:solidFill>
                  <a:prstClr val="white"/>
                </a:solidFill>
                <a:latin typeface="Century Gothic"/>
              </a:rPr>
              <a:pPr/>
              <a:t>‹#›</a:t>
            </a:fld>
            <a:endParaRPr lang="en-US">
              <a:solidFill>
                <a:prstClr val="white"/>
              </a:solidFill>
              <a:latin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30139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D39C4CA6-81FF-4310-AD5F-0A881F282E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6F84C-791A-C44E-892D-179DF0C31C2D}" type="datetimeFigureOut">
              <a:rPr lang="en-US" smtClean="0">
                <a:solidFill>
                  <a:srgbClr val="333333">
                    <a:lumMod val="60000"/>
                    <a:lumOff val="40000"/>
                  </a:srgbClr>
                </a:solidFill>
                <a:latin typeface="Century Gothic"/>
              </a:rPr>
              <a:pPr/>
              <a:t>9/22/2017</a:t>
            </a:fld>
            <a:endParaRPr lang="en-US">
              <a:solidFill>
                <a:srgbClr val="333333">
                  <a:lumMod val="60000"/>
                  <a:lumOff val="40000"/>
                </a:srgbClr>
              </a:solidFill>
              <a:latin typeface="Century Gothic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5A8F8E56-8846-4E1D-85D4-CB64E705DD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333333">
                  <a:lumMod val="60000"/>
                  <a:lumOff val="40000"/>
                </a:srgbClr>
              </a:solidFill>
              <a:latin typeface="Century Gothic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4F399C93-5EEA-4C44-845B-48B62B29BA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43E3D-1C69-7544-A90F-F1A1A27D313C}" type="slidenum">
              <a:rPr lang="en-US" smtClean="0">
                <a:solidFill>
                  <a:prstClr val="white"/>
                </a:solidFill>
                <a:latin typeface="Century Gothic"/>
              </a:rPr>
              <a:pPr/>
              <a:t>‹#›</a:t>
            </a:fld>
            <a:endParaRPr lang="en-US">
              <a:solidFill>
                <a:prstClr val="white"/>
              </a:solidFill>
              <a:latin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149199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6E5900B-0F85-4208-993D-8530B6B894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F9EA3B8-5457-4FB9-884A-F11050A8C1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1E3B397E-0CC8-40F9-A8A5-6D8A47D023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0E1C680A-32AD-4F83-B231-1BC63FDEA2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6F84C-791A-C44E-892D-179DF0C31C2D}" type="datetimeFigureOut">
              <a:rPr lang="en-US" smtClean="0">
                <a:solidFill>
                  <a:srgbClr val="333333">
                    <a:lumMod val="60000"/>
                    <a:lumOff val="40000"/>
                  </a:srgbClr>
                </a:solidFill>
                <a:latin typeface="Century Gothic"/>
              </a:rPr>
              <a:pPr/>
              <a:t>9/22/2017</a:t>
            </a:fld>
            <a:endParaRPr lang="en-US">
              <a:solidFill>
                <a:srgbClr val="333333">
                  <a:lumMod val="60000"/>
                  <a:lumOff val="40000"/>
                </a:srgbClr>
              </a:solidFill>
              <a:latin typeface="Century Gothic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2B77206D-F706-4D93-98D8-C0B44C7168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333333">
                  <a:lumMod val="60000"/>
                  <a:lumOff val="40000"/>
                </a:srgbClr>
              </a:solidFill>
              <a:latin typeface="Century Gothic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215D764-A98B-4D07-94A8-1BE92AE392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43E3D-1C69-7544-A90F-F1A1A27D313C}" type="slidenum">
              <a:rPr lang="en-US" smtClean="0">
                <a:solidFill>
                  <a:prstClr val="white"/>
                </a:solidFill>
                <a:latin typeface="Century Gothic"/>
              </a:rPr>
              <a:pPr/>
              <a:t>‹#›</a:t>
            </a:fld>
            <a:endParaRPr lang="en-US">
              <a:solidFill>
                <a:prstClr val="white"/>
              </a:solidFill>
              <a:latin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90571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C430A8F-F93A-4113-8285-B3F1FDDE96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F1FD8800-1932-4EC1-9668-C74DFE9793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EFE1A277-7CEC-4B7A-9BFD-822C9289CC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A5B4549-5B12-43BC-AF0B-FE4A7D4812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6F84C-791A-C44E-892D-179DF0C31C2D}" type="datetimeFigureOut">
              <a:rPr lang="en-US" smtClean="0">
                <a:solidFill>
                  <a:srgbClr val="333333">
                    <a:lumMod val="60000"/>
                    <a:lumOff val="40000"/>
                  </a:srgbClr>
                </a:solidFill>
                <a:latin typeface="Century Gothic"/>
              </a:rPr>
              <a:pPr/>
              <a:t>9/22/2017</a:t>
            </a:fld>
            <a:endParaRPr lang="en-US">
              <a:solidFill>
                <a:srgbClr val="333333">
                  <a:lumMod val="60000"/>
                  <a:lumOff val="40000"/>
                </a:srgbClr>
              </a:solidFill>
              <a:latin typeface="Century Gothic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EA2C0758-CE56-4480-A24E-9B95A139AA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333333">
                  <a:lumMod val="60000"/>
                  <a:lumOff val="40000"/>
                </a:srgbClr>
              </a:solidFill>
              <a:latin typeface="Century Gothic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15A2237C-53A8-4B8E-9C7A-67A96F7DC9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43E3D-1C69-7544-A90F-F1A1A27D313C}" type="slidenum">
              <a:rPr lang="en-US" smtClean="0">
                <a:solidFill>
                  <a:prstClr val="white"/>
                </a:solidFill>
                <a:latin typeface="Century Gothic"/>
              </a:rPr>
              <a:pPr/>
              <a:t>‹#›</a:t>
            </a:fld>
            <a:endParaRPr lang="en-US">
              <a:solidFill>
                <a:prstClr val="white"/>
              </a:solidFill>
              <a:latin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007825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49DB7B8-33E4-4CEC-A873-4E6C3140C3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BB54B2A4-4B73-45D7-A18F-DB0995DFED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A1C1E1F-59FC-482C-8E24-FDB950A18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6F84C-791A-C44E-892D-179DF0C31C2D}" type="datetimeFigureOut">
              <a:rPr lang="en-US" smtClean="0">
                <a:solidFill>
                  <a:srgbClr val="333333">
                    <a:lumMod val="60000"/>
                    <a:lumOff val="40000"/>
                  </a:srgbClr>
                </a:solidFill>
                <a:latin typeface="Century Gothic"/>
              </a:rPr>
              <a:pPr/>
              <a:t>9/22/2017</a:t>
            </a:fld>
            <a:endParaRPr lang="en-US">
              <a:solidFill>
                <a:srgbClr val="333333">
                  <a:lumMod val="60000"/>
                  <a:lumOff val="40000"/>
                </a:srgbClr>
              </a:solidFill>
              <a:latin typeface="Century Gothic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3137442-B9F2-436F-BA53-8F70A2D553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333333">
                  <a:lumMod val="60000"/>
                  <a:lumOff val="40000"/>
                </a:srgbClr>
              </a:solidFill>
              <a:latin typeface="Century Gothic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94D7120-1CEB-48F4-859D-CB96E0ECDE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43E3D-1C69-7544-A90F-F1A1A27D313C}" type="slidenum">
              <a:rPr lang="en-US" smtClean="0">
                <a:solidFill>
                  <a:prstClr val="white"/>
                </a:solidFill>
                <a:latin typeface="Century Gothic"/>
              </a:rPr>
              <a:pPr/>
              <a:t>‹#›</a:t>
            </a:fld>
            <a:endParaRPr lang="en-US">
              <a:solidFill>
                <a:prstClr val="white"/>
              </a:solidFill>
              <a:latin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076201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92C1C9B7-B8B4-4D9D-8AB6-8E598847AF1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CD0F6A9A-43A9-4BD9-804C-6AC29256D2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9CF3CC9-DB04-4711-8574-95E4CEB4B4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6F84C-791A-C44E-892D-179DF0C31C2D}" type="datetimeFigureOut">
              <a:rPr lang="en-US" smtClean="0">
                <a:solidFill>
                  <a:srgbClr val="333333">
                    <a:lumMod val="60000"/>
                    <a:lumOff val="40000"/>
                  </a:srgbClr>
                </a:solidFill>
                <a:latin typeface="Century Gothic"/>
              </a:rPr>
              <a:pPr/>
              <a:t>9/22/2017</a:t>
            </a:fld>
            <a:endParaRPr lang="en-US">
              <a:solidFill>
                <a:srgbClr val="333333">
                  <a:lumMod val="60000"/>
                  <a:lumOff val="40000"/>
                </a:srgbClr>
              </a:solidFill>
              <a:latin typeface="Century Gothic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4944E72-D6CE-43E0-9960-8F441F8AF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333333">
                  <a:lumMod val="60000"/>
                  <a:lumOff val="40000"/>
                </a:srgbClr>
              </a:solidFill>
              <a:latin typeface="Century Gothic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9E22957-18D3-4D5E-A8C8-A8128E335F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43E3D-1C69-7544-A90F-F1A1A27D313C}" type="slidenum">
              <a:rPr lang="en-US" smtClean="0">
                <a:solidFill>
                  <a:prstClr val="white"/>
                </a:solidFill>
                <a:latin typeface="Century Gothic"/>
              </a:rPr>
              <a:pPr/>
              <a:t>‹#›</a:t>
            </a:fld>
            <a:endParaRPr lang="en-US">
              <a:solidFill>
                <a:prstClr val="white"/>
              </a:solidFill>
              <a:latin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44160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DE7E6010-2671-4766-AD6E-804BA4DFC5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C419A650-DD8C-42D7-9B4D-D2F370600B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7436FD4-F40F-4887-A935-E08ABC0F8E6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7B36F84C-791A-C44E-892D-179DF0C31C2D}" type="datetimeFigureOut">
              <a:rPr lang="en-US" smtClean="0">
                <a:solidFill>
                  <a:srgbClr val="333333">
                    <a:lumMod val="60000"/>
                    <a:lumOff val="40000"/>
                  </a:srgbClr>
                </a:solidFill>
                <a:latin typeface="Century Gothic"/>
              </a:rPr>
              <a:pPr defTabSz="457200"/>
              <a:t>9/22/2017</a:t>
            </a:fld>
            <a:endParaRPr lang="en-US">
              <a:solidFill>
                <a:srgbClr val="333333">
                  <a:lumMod val="60000"/>
                  <a:lumOff val="40000"/>
                </a:srgbClr>
              </a:solidFill>
              <a:latin typeface="Century Gothic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ECB85C9-0400-4DE7-84A5-2B1F74F52B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endParaRPr lang="en-US">
              <a:solidFill>
                <a:srgbClr val="333333">
                  <a:lumMod val="60000"/>
                  <a:lumOff val="40000"/>
                </a:srgbClr>
              </a:solidFill>
              <a:latin typeface="Century Gothic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2256977-09F1-40D5-BA7A-051C39977B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90543E3D-1C69-7544-A90F-F1A1A27D313C}" type="slidenum">
              <a:rPr lang="en-US" smtClean="0">
                <a:solidFill>
                  <a:prstClr val="white"/>
                </a:solidFill>
                <a:latin typeface="Century Gothic"/>
              </a:rPr>
              <a:pPr defTabSz="457200"/>
              <a:t>‹#›</a:t>
            </a:fld>
            <a:endParaRPr lang="en-US">
              <a:solidFill>
                <a:prstClr val="white"/>
              </a:solidFill>
              <a:latin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17678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ctrTitle"/>
          </p:nvPr>
        </p:nvSpPr>
        <p:spPr>
          <a:xfrm>
            <a:off x="381000" y="1143000"/>
            <a:ext cx="8305800" cy="990600"/>
          </a:xfrm>
        </p:spPr>
        <p:txBody>
          <a:bodyPr/>
          <a:lstStyle/>
          <a:p>
            <a:pPr algn="ctr"/>
            <a:r>
              <a:rPr lang="en-US" b="1" dirty="0">
                <a:latin typeface="+mn-lt"/>
              </a:rPr>
              <a:t>What to feed an LBW infant?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CE77C50-50FC-44E3-BB1F-482D0F8D714E}"/>
              </a:ext>
            </a:extLst>
          </p:cNvPr>
          <p:cNvSpPr txBox="1"/>
          <p:nvPr/>
        </p:nvSpPr>
        <p:spPr>
          <a:xfrm>
            <a:off x="685800" y="2590800"/>
            <a:ext cx="73914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C00000"/>
                </a:solidFill>
              </a:rPr>
              <a:t>Dr. </a:t>
            </a:r>
            <a:r>
              <a:rPr lang="en-US" sz="2400" b="1" dirty="0" err="1">
                <a:solidFill>
                  <a:srgbClr val="C00000"/>
                </a:solidFill>
              </a:rPr>
              <a:t>Jeeva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Sankar</a:t>
            </a:r>
            <a:endParaRPr lang="en-US" sz="2400" b="1" dirty="0">
              <a:solidFill>
                <a:srgbClr val="C00000"/>
              </a:solidFill>
            </a:endParaRPr>
          </a:p>
          <a:p>
            <a:pPr algn="ctr"/>
            <a:r>
              <a:rPr lang="en-US" sz="2400" b="1" dirty="0">
                <a:solidFill>
                  <a:srgbClr val="C00000"/>
                </a:solidFill>
              </a:rPr>
              <a:t>MD, DM (Neonatology)</a:t>
            </a:r>
          </a:p>
          <a:p>
            <a:pPr algn="ctr"/>
            <a:endParaRPr lang="en-US" sz="2400" b="1" dirty="0">
              <a:solidFill>
                <a:srgbClr val="C00000"/>
              </a:solidFill>
            </a:endParaRPr>
          </a:p>
          <a:p>
            <a:pPr algn="ctr"/>
            <a:r>
              <a:rPr lang="en-US" sz="2400" b="1" dirty="0">
                <a:solidFill>
                  <a:srgbClr val="C00000"/>
                </a:solidFill>
              </a:rPr>
              <a:t>Assistant Professor</a:t>
            </a:r>
          </a:p>
          <a:p>
            <a:pPr algn="ctr"/>
            <a:r>
              <a:rPr lang="en-US" sz="2400" b="1" dirty="0">
                <a:solidFill>
                  <a:srgbClr val="C00000"/>
                </a:solidFill>
              </a:rPr>
              <a:t>Department of Pediatrics</a:t>
            </a:r>
          </a:p>
          <a:p>
            <a:pPr algn="ctr"/>
            <a:r>
              <a:rPr lang="en-US" sz="2400" b="1" dirty="0">
                <a:solidFill>
                  <a:srgbClr val="C00000"/>
                </a:solidFill>
              </a:rPr>
              <a:t>All India Institute of Medical Sciences, New Delhi</a:t>
            </a:r>
          </a:p>
        </p:txBody>
      </p:sp>
    </p:spTree>
    <p:extLst>
      <p:ext uri="{BB962C8B-B14F-4D97-AF65-F5344CB8AC3E}">
        <p14:creationId xmlns:p14="http://schemas.microsoft.com/office/powerpoint/2010/main" xmlns="" val="277583608"/>
      </p:ext>
    </p:extLst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/>
              <a:t>What to feed? </a:t>
            </a:r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>
          <a:xfrm>
            <a:off x="457198" y="1680309"/>
            <a:ext cx="7315201" cy="4659922"/>
          </a:xfrm>
        </p:spPr>
        <p:txBody>
          <a:bodyPr/>
          <a:lstStyle/>
          <a:p>
            <a:pPr eaLnBrk="1" hangingPunct="1">
              <a:buFontTx/>
              <a:buNone/>
            </a:pPr>
            <a:endParaRPr lang="en-US" sz="3600" b="1" dirty="0">
              <a:solidFill>
                <a:srgbClr val="FF0000"/>
              </a:solidFill>
            </a:endParaRPr>
          </a:p>
          <a:p>
            <a:pPr eaLnBrk="1" hangingPunct="1"/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Breastmilk is the ideal feed for all infants </a:t>
            </a:r>
          </a:p>
          <a:p>
            <a:pPr eaLnBrk="1" hangingPunct="1"/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All LBW infants should be fed mother’s own milk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Direct BF or expressed milk     </a:t>
            </a:r>
          </a:p>
        </p:txBody>
      </p:sp>
    </p:spTree>
    <p:extLst>
      <p:ext uri="{BB962C8B-B14F-4D97-AF65-F5344CB8AC3E}">
        <p14:creationId xmlns:p14="http://schemas.microsoft.com/office/powerpoint/2010/main" xmlns="" val="9925035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Content Placeholder 2"/>
          <p:cNvSpPr>
            <a:spLocks noGrp="1"/>
          </p:cNvSpPr>
          <p:nvPr>
            <p:ph idx="1"/>
          </p:nvPr>
        </p:nvSpPr>
        <p:spPr>
          <a:xfrm>
            <a:off x="457198" y="533400"/>
            <a:ext cx="8305802" cy="5806831"/>
          </a:xfrm>
        </p:spPr>
        <p:txBody>
          <a:bodyPr>
            <a:normAutofit/>
          </a:bodyPr>
          <a:lstStyle/>
          <a:p>
            <a:pPr algn="ctr" eaLnBrk="1" hangingPunct="1">
              <a:buFontTx/>
              <a:buNone/>
            </a:pPr>
            <a:r>
              <a:rPr lang="en-US" sz="4400" b="1" dirty="0"/>
              <a:t>Breast milk feeding: How to improve? </a:t>
            </a:r>
          </a:p>
          <a:p>
            <a:pPr algn="ctr" eaLnBrk="1" hangingPunct="1">
              <a:buFontTx/>
              <a:buNone/>
            </a:pPr>
            <a:endParaRPr lang="en-US" sz="3600" b="1" dirty="0">
              <a:solidFill>
                <a:srgbClr val="FF0000"/>
              </a:solidFill>
            </a:endParaRPr>
          </a:p>
          <a:p>
            <a:r>
              <a:rPr lang="en-US" sz="2800" dirty="0">
                <a:solidFill>
                  <a:schemeClr val="tx1"/>
                </a:solidFill>
              </a:rPr>
              <a:t>Psychological and social support of mothers from birth </a:t>
            </a:r>
          </a:p>
          <a:p>
            <a:r>
              <a:rPr lang="en-US" sz="2800" dirty="0">
                <a:solidFill>
                  <a:schemeClr val="tx1"/>
                </a:solidFill>
              </a:rPr>
              <a:t>Admit mother; encourage bedding-in or visit to SNCU</a:t>
            </a:r>
          </a:p>
          <a:p>
            <a:r>
              <a:rPr lang="en-US" sz="2800" dirty="0">
                <a:solidFill>
                  <a:schemeClr val="tx1"/>
                </a:solidFill>
              </a:rPr>
              <a:t>KMC </a:t>
            </a:r>
          </a:p>
          <a:p>
            <a:r>
              <a:rPr lang="en-US" sz="2800" dirty="0">
                <a:solidFill>
                  <a:schemeClr val="tx1"/>
                </a:solidFill>
              </a:rPr>
              <a:t>Expression of milk from day 1 </a:t>
            </a:r>
          </a:p>
          <a:p>
            <a:r>
              <a:rPr lang="en-US" sz="2800" dirty="0">
                <a:solidFill>
                  <a:schemeClr val="tx1"/>
                </a:solidFill>
              </a:rPr>
              <a:t>Adequate nutrition and rest of mother</a:t>
            </a:r>
          </a:p>
        </p:txBody>
      </p:sp>
    </p:spTree>
    <p:extLst>
      <p:ext uri="{BB962C8B-B14F-4D97-AF65-F5344CB8AC3E}">
        <p14:creationId xmlns:p14="http://schemas.microsoft.com/office/powerpoint/2010/main" xmlns="" val="19663929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8370" name="Group 2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xmlns="" val="441065726"/>
              </p:ext>
            </p:extLst>
          </p:nvPr>
        </p:nvGraphicFramePr>
        <p:xfrm>
          <a:off x="990600" y="2514600"/>
          <a:ext cx="7162800" cy="2431208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1371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374647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Birth weight 1500 to 2499 gm</a:t>
                      </a: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SimSun" charset="-122"/>
                        <a:cs typeface="Times New Roman" pitchFamily="18" charset="0"/>
                      </a:endParaRPr>
                    </a:p>
                  </a:txBody>
                  <a:tcPr marT="45732" marB="45732" horzOverflow="overflow">
                    <a:solidFill>
                      <a:srgbClr val="4C9E8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SimSun" charset="-122"/>
                        <a:cs typeface="Times New Roman" pitchFamily="18" charset="0"/>
                      </a:endParaRPr>
                    </a:p>
                  </a:txBody>
                  <a:tcPr marT="45732" marB="45732" horzOverflow="overflow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2125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zh-CN" sz="2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Nutrient</a:t>
                      </a:r>
                      <a:endParaRPr kumimoji="0" lang="en-GB" altLang="zh-CN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SimSun" charset="-122"/>
                        <a:cs typeface="Arial" pitchFamily="34" charset="0"/>
                      </a:endParaRPr>
                    </a:p>
                  </a:txBody>
                  <a:tcPr marT="45732" marB="45732" anchor="ctr" horzOverflow="overflow">
                    <a:solidFill>
                      <a:srgbClr val="A4D4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zh-CN" sz="2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Dose</a:t>
                      </a:r>
                      <a:endParaRPr kumimoji="0" lang="en-GB" altLang="zh-CN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SimSun" charset="-122"/>
                        <a:cs typeface="Arial" pitchFamily="34" charset="0"/>
                      </a:endParaRPr>
                    </a:p>
                  </a:txBody>
                  <a:tcPr marT="45732" marB="45732" anchor="ctr" horzOverflow="overflow">
                    <a:solidFill>
                      <a:srgbClr val="A4D4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zh-CN" sz="2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When to start?</a:t>
                      </a:r>
                      <a:endParaRPr kumimoji="0" lang="en-GB" altLang="zh-CN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SimSun" charset="-122"/>
                        <a:cs typeface="Arial" pitchFamily="34" charset="0"/>
                      </a:endParaRPr>
                    </a:p>
                  </a:txBody>
                  <a:tcPr marT="45732" marB="45732" anchor="ctr" horzOverflow="overflow">
                    <a:solidFill>
                      <a:srgbClr val="A4D4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zh-CN" sz="2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When to stop?</a:t>
                      </a:r>
                      <a:endParaRPr kumimoji="0" lang="en-GB" altLang="zh-CN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SimSun" charset="-122"/>
                        <a:cs typeface="Arial" pitchFamily="34" charset="0"/>
                      </a:endParaRPr>
                    </a:p>
                  </a:txBody>
                  <a:tcPr marT="45732" marB="45732" anchor="ctr" horzOverflow="overflow">
                    <a:solidFill>
                      <a:srgbClr val="A4D4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131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zh-CN" sz="20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Iron </a:t>
                      </a:r>
                      <a:endParaRPr kumimoji="0" lang="en-GB" altLang="zh-CN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SimSun" charset="-122"/>
                        <a:cs typeface="Arial" pitchFamily="34" charset="0"/>
                      </a:endParaRPr>
                    </a:p>
                  </a:txBody>
                  <a:tcPr marT="45732" marB="45732" anchor="ctr" horzOverflow="overflow">
                    <a:solidFill>
                      <a:srgbClr val="A4D4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zh-CN" sz="20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2 mg/kg/day</a:t>
                      </a:r>
                      <a:endParaRPr kumimoji="0" lang="en-GB" altLang="zh-CN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SimSun" charset="-122"/>
                        <a:cs typeface="Arial" pitchFamily="34" charset="0"/>
                      </a:endParaRPr>
                    </a:p>
                  </a:txBody>
                  <a:tcPr marT="45732" marB="45732" anchor="ctr" horzOverflow="overflow">
                    <a:solidFill>
                      <a:srgbClr val="A4D4CB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zh-CN" sz="2000" u="none" strike="noStrike" kern="1200" cap="none" normalizeH="0" baseline="0" dirty="0">
                          <a:ln>
                            <a:noFill/>
                          </a:ln>
                          <a:effectLst/>
                        </a:rPr>
                        <a:t>2 weeks of age</a:t>
                      </a:r>
                      <a:endParaRPr kumimoji="0" lang="en-US" altLang="zh-CN" sz="2000" u="none" strike="noStrike" kern="1200" cap="none" normalizeH="0" baseline="0" dirty="0">
                        <a:ln>
                          <a:noFill/>
                        </a:ln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32" marB="45732" anchor="ctr" horzOverflow="overflow">
                    <a:solidFill>
                      <a:srgbClr val="A4D4CB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zh-CN" sz="2000" u="none" strike="noStrike" kern="1200" cap="none" normalizeH="0" baseline="0" dirty="0">
                          <a:ln>
                            <a:noFill/>
                          </a:ln>
                          <a:effectLst/>
                        </a:rPr>
                        <a:t>1 year  of age</a:t>
                      </a:r>
                      <a:endParaRPr kumimoji="0" lang="en-US" altLang="zh-CN" sz="2000" u="none" strike="noStrike" kern="1200" cap="none" normalizeH="0" baseline="0" dirty="0">
                        <a:ln>
                          <a:noFill/>
                        </a:ln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32" marB="45732" anchor="ctr" horzOverflow="overflow">
                    <a:solidFill>
                      <a:srgbClr val="A4D4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786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u="none" strike="noStrike" kern="1200" cap="none" normalizeH="0" baseline="0" dirty="0">
                          <a:ln>
                            <a:noFill/>
                          </a:ln>
                          <a:effectLst/>
                        </a:rPr>
                        <a:t>Vitamin D</a:t>
                      </a:r>
                      <a:endParaRPr kumimoji="0" lang="en-US" altLang="zh-CN" sz="2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SimSun" charset="-122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rgbClr val="A4D4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u="none" strike="noStrike" kern="1200" cap="none" normalizeH="0" baseline="0" dirty="0">
                          <a:ln>
                            <a:noFill/>
                          </a:ln>
                          <a:effectLst/>
                        </a:rPr>
                        <a:t>400 IU/day</a:t>
                      </a:r>
                      <a:endParaRPr kumimoji="0" lang="en-GB" altLang="zh-CN" sz="2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SimSun" charset="-122"/>
                        <a:cs typeface="Arial" pitchFamily="34" charset="0"/>
                      </a:endParaRPr>
                    </a:p>
                  </a:txBody>
                  <a:tcPr marT="45732" marB="45732" anchor="ctr" horzOverflow="overflow">
                    <a:solidFill>
                      <a:srgbClr val="A4D4CB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u="none" strike="noStrike" kern="1200" cap="none" normalizeH="0" baseline="0" dirty="0">
                        <a:ln>
                          <a:noFill/>
                        </a:ln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32" marB="45732" horzOverflow="overflow"/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u="none" strike="noStrike" kern="1200" cap="none" normalizeH="0" baseline="0" dirty="0">
                        <a:ln>
                          <a:noFill/>
                        </a:ln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32" marB="45732" horzOverflow="overflow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2286000" y="1066800"/>
            <a:ext cx="4267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kern="0" dirty="0">
                <a:latin typeface="+mn-lt"/>
              </a:rPr>
              <a:t>Supplements</a:t>
            </a:r>
            <a:endParaRPr lang="en-US" sz="36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48227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48311" y="1058395"/>
            <a:ext cx="26949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kern="0" dirty="0">
                <a:latin typeface="+mn-lt"/>
              </a:rPr>
              <a:t>Supplements</a:t>
            </a:r>
            <a:endParaRPr lang="en-US" sz="3600" b="1" dirty="0">
              <a:latin typeface="+mn-lt"/>
            </a:endParaRPr>
          </a:p>
        </p:txBody>
      </p:sp>
      <p:graphicFrame>
        <p:nvGraphicFramePr>
          <p:cNvPr id="7" name="Group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00721131"/>
              </p:ext>
            </p:extLst>
          </p:nvPr>
        </p:nvGraphicFramePr>
        <p:xfrm>
          <a:off x="914400" y="1704726"/>
          <a:ext cx="7391401" cy="4100440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16764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9050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82880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374647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Birth weight &lt;1500 gm</a:t>
                      </a: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SimSun" charset="-122"/>
                        <a:cs typeface="Times New Roman" pitchFamily="18" charset="0"/>
                      </a:endParaRPr>
                    </a:p>
                  </a:txBody>
                  <a:tcPr marT="45732" marB="45732" horzOverflow="overflow">
                    <a:solidFill>
                      <a:srgbClr val="4C9E8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SimSun" charset="-122"/>
                        <a:cs typeface="Times New Roman" pitchFamily="18" charset="0"/>
                      </a:endParaRPr>
                    </a:p>
                  </a:txBody>
                  <a:tcPr marT="45732" marB="45732" horzOverflow="overflow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2125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zh-CN" sz="2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Nutrient</a:t>
                      </a:r>
                      <a:endParaRPr kumimoji="0" lang="en-GB" altLang="zh-CN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SimSun" charset="-122"/>
                        <a:cs typeface="Arial" pitchFamily="34" charset="0"/>
                      </a:endParaRPr>
                    </a:p>
                  </a:txBody>
                  <a:tcPr marT="45732" marB="45732" anchor="ctr" horzOverflow="overflow">
                    <a:solidFill>
                      <a:srgbClr val="A4D4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zh-CN" sz="2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Dose</a:t>
                      </a:r>
                      <a:endParaRPr kumimoji="0" lang="en-GB" altLang="zh-CN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SimSun" charset="-122"/>
                        <a:cs typeface="Arial" pitchFamily="34" charset="0"/>
                      </a:endParaRPr>
                    </a:p>
                  </a:txBody>
                  <a:tcPr marT="45732" marB="45732" anchor="ctr" horzOverflow="overflow">
                    <a:solidFill>
                      <a:srgbClr val="A4D4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zh-CN" sz="2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When to start?</a:t>
                      </a:r>
                      <a:endParaRPr kumimoji="0" lang="en-GB" altLang="zh-CN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SimSun" charset="-122"/>
                        <a:cs typeface="Arial" pitchFamily="34" charset="0"/>
                      </a:endParaRPr>
                    </a:p>
                  </a:txBody>
                  <a:tcPr marT="45732" marB="45732" anchor="ctr" horzOverflow="overflow">
                    <a:solidFill>
                      <a:srgbClr val="A4D4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zh-CN" sz="2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When to stop?</a:t>
                      </a:r>
                      <a:endParaRPr kumimoji="0" lang="en-GB" altLang="zh-CN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SimSun" charset="-122"/>
                        <a:cs typeface="Arial" pitchFamily="34" charset="0"/>
                      </a:endParaRPr>
                    </a:p>
                  </a:txBody>
                  <a:tcPr marT="45732" marB="45732" anchor="ctr" horzOverflow="overflow">
                    <a:solidFill>
                      <a:srgbClr val="A4D4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893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zh-CN" sz="20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Iron </a:t>
                      </a:r>
                      <a:endParaRPr kumimoji="0" lang="en-GB" altLang="zh-CN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SimSun" charset="-122"/>
                        <a:cs typeface="Arial" pitchFamily="34" charset="0"/>
                      </a:endParaRPr>
                    </a:p>
                  </a:txBody>
                  <a:tcPr marT="45732" marB="45732" anchor="ctr" horzOverflow="overflow">
                    <a:solidFill>
                      <a:srgbClr val="A4D4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zh-CN" sz="20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2 mg/kg/day</a:t>
                      </a:r>
                      <a:endParaRPr kumimoji="0" lang="en-GB" altLang="zh-CN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SimSun" charset="-122"/>
                        <a:cs typeface="Arial" pitchFamily="34" charset="0"/>
                      </a:endParaRPr>
                    </a:p>
                  </a:txBody>
                  <a:tcPr marT="45732" marB="45732" anchor="ctr" horzOverflow="overflow">
                    <a:solidFill>
                      <a:srgbClr val="A4D4CB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zh-CN" sz="2000" u="none" strike="noStrike" kern="1200" cap="none" normalizeH="0" baseline="0" dirty="0">
                          <a:ln>
                            <a:noFill/>
                          </a:ln>
                          <a:effectLst/>
                        </a:rPr>
                        <a:t>2 weeks of age</a:t>
                      </a:r>
                      <a:endParaRPr kumimoji="0" lang="en-US" altLang="zh-CN" sz="2000" u="none" strike="noStrike" kern="1200" cap="none" normalizeH="0" baseline="0" dirty="0">
                        <a:ln>
                          <a:noFill/>
                        </a:ln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32" marB="45732" anchor="ctr" horzOverflow="overflow">
                    <a:solidFill>
                      <a:srgbClr val="A4D4CB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zh-CN" sz="2000" u="none" strike="noStrike" kern="1200" cap="none" normalizeH="0" baseline="0" dirty="0">
                          <a:ln>
                            <a:noFill/>
                          </a:ln>
                          <a:effectLst/>
                        </a:rPr>
                        <a:t>1 year  of age</a:t>
                      </a:r>
                      <a:endParaRPr kumimoji="0" lang="en-US" altLang="zh-CN" sz="2000" u="none" strike="noStrike" kern="1200" cap="none" normalizeH="0" baseline="0" dirty="0">
                        <a:ln>
                          <a:noFill/>
                        </a:ln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32" marB="45732" anchor="ctr" horzOverflow="overflow">
                    <a:solidFill>
                      <a:srgbClr val="A4D4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786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u="none" strike="noStrike" kern="1200" cap="none" normalizeH="0" baseline="0" dirty="0">
                          <a:ln>
                            <a:noFill/>
                          </a:ln>
                          <a:effectLst/>
                        </a:rPr>
                        <a:t>Vitamin D</a:t>
                      </a:r>
                      <a:endParaRPr kumimoji="0" lang="en-US" altLang="zh-CN" sz="2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SimSun" charset="-122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rgbClr val="A4D4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u="none" strike="noStrike" kern="1200" cap="none" normalizeH="0" baseline="0" dirty="0">
                          <a:ln>
                            <a:noFill/>
                          </a:ln>
                          <a:effectLst/>
                        </a:rPr>
                        <a:t>400 IU/day</a:t>
                      </a:r>
                      <a:endParaRPr kumimoji="0" lang="en-GB" altLang="zh-CN" sz="2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SimSun" charset="-122"/>
                        <a:cs typeface="Arial" pitchFamily="34" charset="0"/>
                      </a:endParaRPr>
                    </a:p>
                  </a:txBody>
                  <a:tcPr marT="45732" marB="45732" anchor="ctr" horzOverflow="overflow">
                    <a:solidFill>
                      <a:srgbClr val="A4D4CB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u="none" strike="noStrike" kern="1200" cap="none" normalizeH="0" baseline="0" dirty="0">
                        <a:ln>
                          <a:noFill/>
                        </a:ln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32" marB="45732" horzOverflow="overflow"/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u="none" strike="noStrike" kern="1200" cap="none" normalizeH="0" baseline="0" dirty="0">
                        <a:ln>
                          <a:noFill/>
                        </a:ln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32" marB="45732" horzOverflow="overflow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786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u="none" strike="noStrike" kern="1200" cap="none" normalizeH="0" baseline="0" dirty="0">
                          <a:ln>
                            <a:noFill/>
                          </a:ln>
                          <a:effectLst/>
                        </a:rPr>
                        <a:t>Multivitamins</a:t>
                      </a:r>
                      <a:endParaRPr kumimoji="0" lang="en-US" altLang="zh-CN" sz="20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SimSun" charset="-122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solidFill>
                      <a:srgbClr val="A4D4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u="none" strike="noStrike" kern="1200" cap="none" normalizeH="0" baseline="0" dirty="0">
                          <a:ln>
                            <a:noFill/>
                          </a:ln>
                          <a:effectLst/>
                        </a:rPr>
                        <a:t>0.3 mL/day</a:t>
                      </a:r>
                      <a:endParaRPr kumimoji="0" lang="en-GB" altLang="zh-CN" sz="18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SimSun" charset="-122"/>
                        <a:cs typeface="Arial" pitchFamily="34" charset="0"/>
                      </a:endParaRPr>
                    </a:p>
                  </a:txBody>
                  <a:tcPr marT="45732" marB="45732" anchor="ctr" horzOverflow="overflow">
                    <a:solidFill>
                      <a:srgbClr val="A4D4CB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u="none" strike="noStrike" kern="1200" cap="none" normalizeH="0" baseline="0" dirty="0">
                        <a:ln>
                          <a:noFill/>
                        </a:ln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32" marB="45732" horzOverflow="overflow"/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u="none" strike="noStrike" kern="1200" cap="none" normalizeH="0" baseline="0" dirty="0">
                        <a:ln>
                          <a:noFill/>
                        </a:ln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32" marB="45732" horzOverflow="overflow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786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Calcium &amp; Phosphate</a:t>
                      </a:r>
                      <a:endParaRPr lang="en-GB" sz="20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charset="0"/>
                        <a:cs typeface="Times New Roman" charset="0"/>
                      </a:endParaRPr>
                    </a:p>
                  </a:txBody>
                  <a:tcPr marT="45732" marB="45732" anchor="ctr" horzOverflow="overflow">
                    <a:solidFill>
                      <a:srgbClr val="A4D4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dirty="0">
                          <a:effectLst/>
                        </a:rPr>
                        <a:t>Ca: 120-140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Phos</a:t>
                      </a:r>
                      <a:r>
                        <a:rPr kumimoji="0" lang="en-US" altLang="zh-CN" sz="18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: 6</a:t>
                      </a:r>
                      <a:r>
                        <a:rPr lang="en-US" sz="1800" dirty="0">
                          <a:effectLst/>
                        </a:rPr>
                        <a:t>0-90 mg/kg/day</a:t>
                      </a:r>
                      <a:endParaRPr kumimoji="0" lang="en-GB" altLang="zh-CN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SimSun" charset="-122"/>
                        <a:cs typeface="Arial" pitchFamily="34" charset="0"/>
                      </a:endParaRPr>
                    </a:p>
                  </a:txBody>
                  <a:tcPr marT="45732" marB="45732" anchor="ctr" horzOverflow="overflow">
                    <a:solidFill>
                      <a:srgbClr val="A4D4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u="none" strike="noStrike" kern="1200" cap="none" normalizeH="0" baseline="0" dirty="0">
                          <a:ln>
                            <a:noFill/>
                          </a:ln>
                          <a:effectLst/>
                        </a:rPr>
                        <a:t>On reaching full feeds</a:t>
                      </a:r>
                      <a:endParaRPr kumimoji="0" lang="en-US" altLang="zh-CN" sz="2000" u="none" strike="noStrike" kern="1200" cap="none" normalizeH="0" baseline="0" dirty="0">
                        <a:ln>
                          <a:noFill/>
                        </a:ln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32" marB="45732" anchor="ctr" horzOverflow="overflow">
                    <a:solidFill>
                      <a:srgbClr val="A4D4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u="none" strike="noStrike" kern="1200" cap="none" normalizeH="0" baseline="0" dirty="0">
                          <a:ln>
                            <a:noFill/>
                          </a:ln>
                          <a:effectLst/>
                        </a:rPr>
                        <a:t>Upon reaching 2 kg </a:t>
                      </a:r>
                      <a:endParaRPr kumimoji="0" lang="en-US" altLang="zh-CN" sz="2000" u="none" strike="noStrike" kern="1200" cap="none" normalizeH="0" baseline="0" dirty="0">
                        <a:ln>
                          <a:noFill/>
                        </a:ln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32" marB="45732" anchor="ctr" horzOverflow="overflow">
                    <a:solidFill>
                      <a:srgbClr val="A4D4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8408494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1295401"/>
            <a:ext cx="5181600" cy="974116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latin typeface="+mn-lt"/>
              </a:rPr>
              <a:t>Fortification with HMF</a:t>
            </a:r>
            <a:endParaRPr lang="en-IN" sz="3200" b="1" dirty="0">
              <a:latin typeface="+mn-lt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267633640"/>
              </p:ext>
            </p:extLst>
          </p:nvPr>
        </p:nvGraphicFramePr>
        <p:xfrm>
          <a:off x="685800" y="2150941"/>
          <a:ext cx="7772400" cy="36384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Rectangle 5"/>
          <p:cNvSpPr/>
          <p:nvPr/>
        </p:nvSpPr>
        <p:spPr>
          <a:xfrm>
            <a:off x="1295400" y="304800"/>
            <a:ext cx="5867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kern="0" dirty="0">
                <a:latin typeface="+mn-lt"/>
              </a:rPr>
              <a:t>Supplements in &lt;1500 gm</a:t>
            </a:r>
            <a:endParaRPr lang="en-US" sz="36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889045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609600" y="1981200"/>
            <a:ext cx="7772400" cy="4147066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buNone/>
              <a:defRPr/>
            </a:pPr>
            <a:r>
              <a:rPr lang="en-US" sz="2800" dirty="0"/>
              <a:t>If mother’s milk is not available, the choices in </a:t>
            </a:r>
            <a:r>
              <a:rPr lang="en-US" sz="2800" b="1" dirty="0">
                <a:solidFill>
                  <a:srgbClr val="0033CC"/>
                </a:solidFill>
              </a:rPr>
              <a:t>order of preference</a:t>
            </a:r>
            <a:r>
              <a:rPr lang="en-US" sz="2800" dirty="0">
                <a:solidFill>
                  <a:srgbClr val="0033CC"/>
                </a:solidFill>
              </a:rPr>
              <a:t>:</a:t>
            </a:r>
          </a:p>
          <a:p>
            <a:pPr>
              <a:spcBef>
                <a:spcPts val="0"/>
              </a:spcBef>
              <a:buNone/>
              <a:defRPr/>
            </a:pPr>
            <a:endParaRPr lang="en-US" sz="2800" dirty="0">
              <a:solidFill>
                <a:srgbClr val="0033CC"/>
              </a:solidFill>
            </a:endParaRPr>
          </a:p>
          <a:p>
            <a:pPr marL="557213" lvl="1" indent="-385763">
              <a:lnSpc>
                <a:spcPct val="130000"/>
              </a:lnSpc>
              <a:spcBef>
                <a:spcPts val="0"/>
              </a:spcBef>
              <a:buFont typeface="+mj-lt"/>
              <a:buAutoNum type="arabicPeriod"/>
              <a:defRPr/>
            </a:pPr>
            <a:r>
              <a:rPr lang="en-US" sz="2600" dirty="0"/>
              <a:t>Expressed donor milk (if milk banking is available)</a:t>
            </a:r>
          </a:p>
          <a:p>
            <a:pPr marL="557213" lvl="1" indent="-385763">
              <a:lnSpc>
                <a:spcPct val="130000"/>
              </a:lnSpc>
              <a:spcBef>
                <a:spcPts val="0"/>
              </a:spcBef>
              <a:buFont typeface="+mj-lt"/>
              <a:buAutoNum type="arabicPeriod"/>
              <a:defRPr/>
            </a:pPr>
            <a:r>
              <a:rPr lang="en-US" sz="2600" dirty="0"/>
              <a:t>Infant formula (standard/ pre-term formula)</a:t>
            </a:r>
          </a:p>
          <a:p>
            <a:pPr marL="557213" lvl="1" indent="-385763">
              <a:lnSpc>
                <a:spcPct val="130000"/>
              </a:lnSpc>
              <a:spcBef>
                <a:spcPts val="0"/>
              </a:spcBef>
              <a:buFont typeface="+mj-lt"/>
              <a:buAutoNum type="arabicPeriod"/>
              <a:defRPr/>
            </a:pPr>
            <a:r>
              <a:rPr lang="en-US" sz="2600" dirty="0"/>
              <a:t>Animal milk - </a:t>
            </a:r>
            <a:r>
              <a:rPr lang="en-US" sz="2400" dirty="0"/>
              <a:t>Avoid in preterm babies </a:t>
            </a:r>
            <a:endParaRPr lang="en-US" sz="2600" dirty="0"/>
          </a:p>
          <a:p>
            <a:endParaRPr lang="en-IN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533400" y="381000"/>
            <a:ext cx="7924800" cy="971054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solidFill>
                  <a:schemeClr val="tx1"/>
                </a:solidFill>
              </a:rPr>
              <a:t>Feeding in special situations </a:t>
            </a:r>
          </a:p>
        </p:txBody>
      </p:sp>
    </p:spTree>
    <p:extLst>
      <p:ext uri="{BB962C8B-B14F-4D97-AF65-F5344CB8AC3E}">
        <p14:creationId xmlns:p14="http://schemas.microsoft.com/office/powerpoint/2010/main" xmlns="" val="14122666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	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7198" y="1143000"/>
            <a:ext cx="8058152" cy="519723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b="1" dirty="0"/>
              <a:t>Mother with HIV</a:t>
            </a:r>
          </a:p>
          <a:p>
            <a:pPr lvl="0" hangingPunct="0"/>
            <a:endParaRPr lang="en-US" dirty="0"/>
          </a:p>
          <a:p>
            <a:pPr lvl="0" hangingPunct="0"/>
            <a:endParaRPr lang="en-US" dirty="0"/>
          </a:p>
          <a:p>
            <a:pPr lvl="0" hangingPunct="0"/>
            <a:r>
              <a:rPr lang="en-US" dirty="0"/>
              <a:t>Exclusive breastfeeds </a:t>
            </a:r>
            <a:r>
              <a:rPr lang="en-US" dirty="0">
                <a:solidFill>
                  <a:schemeClr val="tx1"/>
                </a:solidFill>
              </a:rPr>
              <a:t>till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/>
              <a:t>6 months </a:t>
            </a:r>
          </a:p>
          <a:p>
            <a:pPr lvl="0" hangingPunct="0"/>
            <a:r>
              <a:rPr lang="en-US" dirty="0"/>
              <a:t>Top feeds only if</a:t>
            </a:r>
          </a:p>
          <a:p>
            <a:pPr marL="0" lvl="0" indent="0" hangingPunct="0">
              <a:buNone/>
            </a:pPr>
            <a:endParaRPr lang="en-US" dirty="0"/>
          </a:p>
          <a:p>
            <a:pPr lvl="1" hangingPunct="0">
              <a:buFont typeface="Wingdings" panose="05000000000000000000" pitchFamily="2" charset="2"/>
              <a:buChar char="ü"/>
            </a:pPr>
            <a:r>
              <a:rPr lang="en-US" sz="2100" dirty="0"/>
              <a:t>Mother died/ has terminal illness or decides not to breastfeed despite counseling</a:t>
            </a:r>
          </a:p>
          <a:p>
            <a:pPr lvl="1" hangingPunct="0">
              <a:buFont typeface="Wingdings" panose="05000000000000000000" pitchFamily="2" charset="2"/>
              <a:buChar char="ü"/>
            </a:pPr>
            <a:r>
              <a:rPr lang="en-US" sz="2100" dirty="0"/>
              <a:t>AFASS criteria to be met</a:t>
            </a:r>
            <a:endParaRPr lang="en-GB" sz="2100" dirty="0"/>
          </a:p>
        </p:txBody>
      </p:sp>
      <p:sp>
        <p:nvSpPr>
          <p:cNvPr id="2" name="Rectangle 1"/>
          <p:cNvSpPr/>
          <p:nvPr/>
        </p:nvSpPr>
        <p:spPr>
          <a:xfrm>
            <a:off x="2057400" y="5257800"/>
            <a:ext cx="4495800" cy="646331"/>
          </a:xfrm>
          <a:prstGeom prst="rect">
            <a:avLst/>
          </a:prstGeom>
          <a:solidFill>
            <a:srgbClr val="A4D4CB"/>
          </a:solidFill>
          <a:ln>
            <a:solidFill>
              <a:srgbClr val="A4D4CB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tx1"/>
                </a:solidFill>
              </a:rPr>
              <a:t>No mixed feeding!</a:t>
            </a:r>
          </a:p>
        </p:txBody>
      </p:sp>
    </p:spTree>
    <p:extLst>
      <p:ext uri="{BB962C8B-B14F-4D97-AF65-F5344CB8AC3E}">
        <p14:creationId xmlns:p14="http://schemas.microsoft.com/office/powerpoint/2010/main" xmlns="" val="14327829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	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219198" y="609601"/>
            <a:ext cx="7162801" cy="91439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b="1" dirty="0"/>
              <a:t>Mother with active pulmonary TB 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43318502"/>
              </p:ext>
            </p:extLst>
          </p:nvPr>
        </p:nvGraphicFramePr>
        <p:xfrm>
          <a:off x="1066800" y="2362200"/>
          <a:ext cx="7010401" cy="2335916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295708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5331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18734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</a:pPr>
                      <a:r>
                        <a:rPr lang="en-US" sz="2400" baseline="0" dirty="0"/>
                        <a:t> Query </a:t>
                      </a:r>
                      <a:endParaRPr lang="en-US" sz="2400" dirty="0"/>
                    </a:p>
                  </a:txBody>
                  <a:tcPr>
                    <a:solidFill>
                      <a:srgbClr val="4C9E8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</a:pPr>
                      <a:r>
                        <a:rPr lang="en-US" sz="2400" dirty="0"/>
                        <a:t>Action </a:t>
                      </a:r>
                    </a:p>
                  </a:txBody>
                  <a:tcPr>
                    <a:solidFill>
                      <a:srgbClr val="4C9E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18734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</a:pPr>
                      <a:r>
                        <a:rPr lang="en-US" sz="2400" dirty="0"/>
                        <a:t>Breastfeeding  </a:t>
                      </a:r>
                      <a:endParaRPr lang="en-US" sz="2400" b="0" dirty="0"/>
                    </a:p>
                  </a:txBody>
                  <a:tcPr>
                    <a:solidFill>
                      <a:srgbClr val="A4D4C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</a:pPr>
                      <a:r>
                        <a:rPr lang="en-US" sz="2400" dirty="0">
                          <a:sym typeface="Zapf Dingbats"/>
                        </a:rPr>
                        <a:t>✔</a:t>
                      </a:r>
                      <a:endParaRPr lang="en-US" sz="2400" b="1" dirty="0"/>
                    </a:p>
                  </a:txBody>
                  <a:tcPr>
                    <a:solidFill>
                      <a:srgbClr val="A4D4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019932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</a:pPr>
                      <a:r>
                        <a:rPr lang="en-US" sz="2400" dirty="0"/>
                        <a:t>Separation of mother</a:t>
                      </a:r>
                      <a:r>
                        <a:rPr lang="en-US" sz="2400" baseline="0" dirty="0"/>
                        <a:t> &amp; baby</a:t>
                      </a:r>
                      <a:endParaRPr lang="en-US" sz="2400" b="0" dirty="0"/>
                    </a:p>
                  </a:txBody>
                  <a:tcPr>
                    <a:solidFill>
                      <a:srgbClr val="A4D4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sym typeface="Zapf Dingbats"/>
                        </a:rPr>
                        <a:t>✖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aseline="0" dirty="0">
                          <a:sym typeface="Zapf Dingbats"/>
                        </a:rPr>
                        <a:t>(only if MDR-TB or  mother sick)</a:t>
                      </a:r>
                      <a:endParaRPr lang="en-US" sz="2400" b="0" i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  <a:sym typeface="Zapf Dingbats"/>
                      </a:endParaRPr>
                    </a:p>
                  </a:txBody>
                  <a:tcPr>
                    <a:solidFill>
                      <a:srgbClr val="A4D4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2470877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3229</TotalTime>
  <Words>958</Words>
  <Application>Microsoft Office PowerPoint</Application>
  <PresentationFormat>On-screen Show (4:3)</PresentationFormat>
  <Paragraphs>120</Paragraphs>
  <Slides>9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What to feed an LBW infant?</vt:lpstr>
      <vt:lpstr>What to feed? </vt:lpstr>
      <vt:lpstr>Slide 3</vt:lpstr>
      <vt:lpstr>Slide 4</vt:lpstr>
      <vt:lpstr>Slide 5</vt:lpstr>
      <vt:lpstr>Fortification with HMF</vt:lpstr>
      <vt:lpstr>Slide 7</vt:lpstr>
      <vt:lpstr> </vt:lpstr>
      <vt:lpstr>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Jeeva Sankar</dc:creator>
  <cp:lastModifiedBy>JKSM</cp:lastModifiedBy>
  <cp:revision>348</cp:revision>
  <dcterms:created xsi:type="dcterms:W3CDTF">2014-07-25T11:59:31Z</dcterms:created>
  <dcterms:modified xsi:type="dcterms:W3CDTF">2017-09-22T13:01:19Z</dcterms:modified>
</cp:coreProperties>
</file>