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5" r:id="rId6"/>
    <p:sldId id="262" r:id="rId7"/>
    <p:sldId id="264" r:id="rId8"/>
    <p:sldId id="267" r:id="rId9"/>
    <p:sldId id="268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01" autoAdjust="0"/>
    <p:restoredTop sz="94660"/>
  </p:normalViewPr>
  <p:slideViewPr>
    <p:cSldViewPr snapToGrid="0">
      <p:cViewPr varScale="1">
        <p:scale>
          <a:sx n="73" d="100"/>
          <a:sy n="73" d="100"/>
        </p:scale>
        <p:origin x="-74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526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6483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00432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754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1488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88210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889409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6651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5851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5255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7197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40251-784E-4BE2-9FA1-1D3AC194DDB9}" type="datetimeFigureOut">
              <a:rPr lang="en-IN" smtClean="0"/>
              <a:pPr/>
              <a:t>25-09-2017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26973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579" y="0"/>
            <a:ext cx="11069053" cy="2387600"/>
          </a:xfrm>
        </p:spPr>
        <p:txBody>
          <a:bodyPr>
            <a:normAutofit/>
          </a:bodyPr>
          <a:lstStyle/>
          <a:p>
            <a:r>
              <a:rPr lang="en-IN" sz="5000" b="1" dirty="0">
                <a:latin typeface="Constantia" panose="02030602050306030303" pitchFamily="18" charset="0"/>
              </a:rPr>
              <a:t>Skin and cord care for infection prevention</a:t>
            </a:r>
            <a:endParaRPr lang="en-IN" sz="5000" dirty="0">
              <a:latin typeface="Constantia" panose="020306020503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4105" y="3258527"/>
            <a:ext cx="9144000" cy="1655762"/>
          </a:xfrm>
        </p:spPr>
        <p:txBody>
          <a:bodyPr>
            <a:noAutofit/>
          </a:bodyPr>
          <a:lstStyle/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Dr Shiv </a:t>
            </a:r>
            <a:r>
              <a:rPr lang="en-IN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Sajan</a:t>
            </a:r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 Saini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MD, DM (Neonatology)</a:t>
            </a:r>
          </a:p>
          <a:p>
            <a:endParaRPr lang="en-IN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Assistant Professor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Department of Pediatrics,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PGIMER, Chandigarh</a:t>
            </a:r>
          </a:p>
        </p:txBody>
      </p:sp>
    </p:spTree>
    <p:extLst>
      <p:ext uri="{BB962C8B-B14F-4D97-AF65-F5344CB8AC3E}">
        <p14:creationId xmlns:p14="http://schemas.microsoft.com/office/powerpoint/2010/main" xmlns="" val="201498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4800"/>
            <a:ext cx="10515600" cy="4602163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en-IN" dirty="0"/>
              <a:t>Skin- layer of natural defence </a:t>
            </a:r>
          </a:p>
          <a:p>
            <a:pPr lvl="0">
              <a:lnSpc>
                <a:spcPct val="150000"/>
              </a:lnSpc>
            </a:pPr>
            <a:r>
              <a:rPr lang="en-IN" dirty="0"/>
              <a:t>Skin of preterm neonate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IN" dirty="0"/>
              <a:t>Immature in immediate postnatal life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IN" dirty="0"/>
              <a:t>Easily be damaged- prone to microbial invasion</a:t>
            </a:r>
          </a:p>
          <a:p>
            <a:pPr>
              <a:lnSpc>
                <a:spcPct val="150000"/>
              </a:lnSpc>
            </a:pPr>
            <a:r>
              <a:rPr lang="en-IN" dirty="0"/>
              <a:t>Potentially beneficial &amp; harmful interventions affecting skin integrity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Important to recognize</a:t>
            </a:r>
          </a:p>
        </p:txBody>
      </p:sp>
    </p:spTree>
    <p:extLst>
      <p:ext uri="{BB962C8B-B14F-4D97-AF65-F5344CB8AC3E}">
        <p14:creationId xmlns:p14="http://schemas.microsoft.com/office/powerpoint/2010/main" xmlns="" val="2716719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1247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Umbilical cord care </a:t>
            </a:r>
            <a:endParaRPr lang="en-IN" dirty="0"/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IN" dirty="0"/>
              <a:t>Care of the nappy area</a:t>
            </a:r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Role of </a:t>
            </a:r>
            <a:r>
              <a:rPr lang="en-US" dirty="0" err="1"/>
              <a:t>vernix</a:t>
            </a:r>
            <a:r>
              <a:rPr lang="en-US" dirty="0"/>
              <a:t> </a:t>
            </a:r>
            <a:r>
              <a:rPr lang="en-US" dirty="0" err="1"/>
              <a:t>caseosa</a:t>
            </a:r>
            <a:endParaRPr lang="en-IN" dirty="0"/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Role of bathing</a:t>
            </a:r>
            <a:endParaRPr lang="en-IN" dirty="0"/>
          </a:p>
          <a:p>
            <a:pPr lvl="0"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Role of emollients</a:t>
            </a:r>
            <a:endParaRPr lang="en-IN" dirty="0"/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US" dirty="0"/>
              <a:t>Care during application of adhesives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808755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Cord care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81247"/>
            <a:ext cx="10515600" cy="4351338"/>
          </a:xfrm>
        </p:spPr>
        <p:txBody>
          <a:bodyPr>
            <a:normAutofit/>
          </a:bodyPr>
          <a:lstStyle/>
          <a:p>
            <a:pPr lvl="0"/>
            <a:r>
              <a:rPr lang="en-IN" dirty="0"/>
              <a:t>Devitalized cord-culture media for bacteria</a:t>
            </a:r>
          </a:p>
          <a:p>
            <a:pPr lvl="1"/>
            <a:r>
              <a:rPr lang="en-IN" dirty="0"/>
              <a:t>Use of chlorhexidine in hospital setting- No effect on outcomes</a:t>
            </a:r>
          </a:p>
          <a:p>
            <a:pPr lvl="0"/>
            <a:endParaRPr lang="en-IN" dirty="0"/>
          </a:p>
          <a:p>
            <a:pPr lvl="0"/>
            <a:r>
              <a:rPr lang="en-IN" dirty="0"/>
              <a:t>Clamping and cut umbilical cord</a:t>
            </a:r>
          </a:p>
          <a:p>
            <a:pPr lvl="1"/>
            <a:r>
              <a:rPr lang="en-IN" dirty="0"/>
              <a:t>Leave it dry</a:t>
            </a:r>
          </a:p>
          <a:p>
            <a:pPr lvl="1"/>
            <a:r>
              <a:rPr lang="en-IN" dirty="0"/>
              <a:t>Nothing should be applied over it</a:t>
            </a:r>
          </a:p>
          <a:p>
            <a:pPr lvl="0"/>
            <a:endParaRPr lang="en-IN" dirty="0"/>
          </a:p>
          <a:p>
            <a:pPr lvl="0"/>
            <a:r>
              <a:rPr lang="en-IN" dirty="0"/>
              <a:t>If umbilical stump is soiled</a:t>
            </a:r>
          </a:p>
          <a:p>
            <a:pPr lvl="1"/>
            <a:r>
              <a:rPr lang="en-IN" dirty="0"/>
              <a:t>Wash with clean water and keep it dry </a:t>
            </a:r>
          </a:p>
        </p:txBody>
      </p:sp>
    </p:spTree>
    <p:extLst>
      <p:ext uri="{BB962C8B-B14F-4D97-AF65-F5344CB8AC3E}">
        <p14:creationId xmlns:p14="http://schemas.microsoft.com/office/powerpoint/2010/main" xmlns="" val="1441470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Diaper area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9400"/>
            <a:ext cx="10515600" cy="49276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3000" dirty="0"/>
              <a:t>Skin of diaper area - Moist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sz="2600" dirty="0"/>
              <a:t>Prone to maceration, exposed to microorganisms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3000" dirty="0"/>
              <a:t>Good absorbent nappy, frequent changes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3000" dirty="0"/>
              <a:t>Skin - dried and aired between nappy changes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3000" dirty="0"/>
              <a:t>Soiled diaper area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sz="2600" dirty="0"/>
              <a:t>Warm water and soft cotton cloth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sz="2600" dirty="0"/>
              <a:t>Wiped from front to back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3000" dirty="0"/>
              <a:t>Napkin rash - emollient application </a:t>
            </a:r>
          </a:p>
          <a:p>
            <a:pPr>
              <a:spcAft>
                <a:spcPts val="1200"/>
              </a:spcAft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518417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Vernix </a:t>
            </a:r>
            <a:r>
              <a:rPr lang="en-IN" sz="4800" b="1" dirty="0" err="1">
                <a:latin typeface="+mn-lt"/>
              </a:rPr>
              <a:t>caseosa</a:t>
            </a:r>
            <a:endParaRPr lang="en-IN" sz="48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76552"/>
            <a:ext cx="10515600" cy="4968627"/>
          </a:xfrm>
        </p:spPr>
        <p:txBody>
          <a:bodyPr>
            <a:normAutofit fontScale="70000" lnSpcReduction="20000"/>
          </a:bodyPr>
          <a:lstStyle/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dirty="0"/>
              <a:t>Lipid rich substance adhered to skin at birth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dirty="0"/>
              <a:t>Shed automatically by 24 to 48 hrs.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dirty="0"/>
              <a:t>Potential role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dirty="0">
                <a:sym typeface="Symbol" panose="05050102010706020507" pitchFamily="18" charset="2"/>
              </a:rPr>
              <a:t>Decreased </a:t>
            </a:r>
            <a:r>
              <a:rPr lang="en-US" dirty="0" err="1">
                <a:sym typeface="Symbol" panose="05050102010706020507" pitchFamily="18" charset="2"/>
              </a:rPr>
              <a:t>t</a:t>
            </a:r>
            <a:r>
              <a:rPr lang="en-US" dirty="0" err="1"/>
              <a:t>ransepidermal</a:t>
            </a:r>
            <a:r>
              <a:rPr lang="en-US" dirty="0"/>
              <a:t> water loss, temperature maintenance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dirty="0"/>
              <a:t>Might play a role in innate immunity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dirty="0"/>
              <a:t>Attempt to remove damage superficial layers of skin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dirty="0"/>
              <a:t>Increase chances of microbial invasion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dirty="0" err="1"/>
              <a:t>Vernix</a:t>
            </a:r>
            <a:r>
              <a:rPr lang="en-IN" dirty="0"/>
              <a:t> </a:t>
            </a:r>
            <a:r>
              <a:rPr lang="en-IN" dirty="0" err="1"/>
              <a:t>caseosa</a:t>
            </a:r>
            <a:r>
              <a:rPr lang="en-IN" dirty="0"/>
              <a:t> should not be removed 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endParaRPr lang="en-IN" dirty="0"/>
          </a:p>
          <a:p>
            <a:pPr lvl="1"/>
            <a:endParaRPr lang="en-IN" dirty="0"/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252699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Bathing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/>
              <a:t>Stable late preterm neonates</a:t>
            </a:r>
          </a:p>
          <a:p>
            <a:pPr lvl="1"/>
            <a:r>
              <a:rPr lang="en-IN" dirty="0"/>
              <a:t>Initial bath - after 24 hours</a:t>
            </a:r>
          </a:p>
          <a:p>
            <a:pPr lvl="1"/>
            <a:r>
              <a:rPr lang="en-IN" dirty="0"/>
              <a:t>No bathing in hospital setting</a:t>
            </a:r>
          </a:p>
          <a:p>
            <a:endParaRPr lang="en-IN" dirty="0"/>
          </a:p>
          <a:p>
            <a:r>
              <a:rPr lang="en-IN" dirty="0"/>
              <a:t>Stable very and moderate preterm neonates</a:t>
            </a:r>
          </a:p>
          <a:p>
            <a:pPr lvl="1"/>
            <a:r>
              <a:rPr lang="en-IN" dirty="0"/>
              <a:t>Only sponging</a:t>
            </a:r>
          </a:p>
          <a:p>
            <a:pPr lvl="1"/>
            <a:r>
              <a:rPr lang="en-IN" dirty="0"/>
              <a:t>Bathing after cord falls off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Soaps and cleansers - avoided in first few weeks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500143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Emollients for the skin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Oil application </a:t>
            </a:r>
          </a:p>
          <a:p>
            <a:pPr lvl="1"/>
            <a:r>
              <a:rPr lang="en-IN" dirty="0">
                <a:sym typeface="Symbol" panose="05050102010706020507" pitchFamily="18" charset="2"/>
              </a:rPr>
              <a:t>Decreased</a:t>
            </a:r>
            <a:r>
              <a:rPr lang="en-IN" dirty="0"/>
              <a:t> </a:t>
            </a:r>
            <a:r>
              <a:rPr lang="en-IN" dirty="0" err="1"/>
              <a:t>transepidermal</a:t>
            </a:r>
            <a:r>
              <a:rPr lang="en-IN" dirty="0"/>
              <a:t> water loss</a:t>
            </a:r>
          </a:p>
          <a:p>
            <a:pPr lvl="1"/>
            <a:r>
              <a:rPr lang="en-IN" dirty="0"/>
              <a:t>Improved weight gain</a:t>
            </a:r>
          </a:p>
          <a:p>
            <a:endParaRPr lang="en-IN" dirty="0"/>
          </a:p>
          <a:p>
            <a:r>
              <a:rPr lang="en-IN" dirty="0"/>
              <a:t>Vegetable oils (like coconut oil, sunflower oil) used for oil massage </a:t>
            </a:r>
          </a:p>
          <a:p>
            <a:pPr lvl="1"/>
            <a:r>
              <a:rPr lang="en-IN" dirty="0"/>
              <a:t>Mustard oil - not to be used as irritant</a:t>
            </a:r>
          </a:p>
          <a:p>
            <a:endParaRPr lang="en-IN" dirty="0"/>
          </a:p>
          <a:p>
            <a:r>
              <a:rPr lang="en-IN" dirty="0">
                <a:sym typeface="Symbol" panose="05050102010706020507" pitchFamily="18" charset="2"/>
              </a:rPr>
              <a:t>Avoided in ELBW neonates in first week</a:t>
            </a:r>
          </a:p>
          <a:p>
            <a:pPr lvl="1"/>
            <a:r>
              <a:rPr lang="en-IN" dirty="0">
                <a:sym typeface="Symbol" panose="05050102010706020507" pitchFamily="18" charset="2"/>
              </a:rPr>
              <a:t>Extremely fragile skin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3594509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Skin care during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8083"/>
            <a:ext cx="10515600" cy="4568880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Excessive pressure/ rubbing during skin preparation - avoided </a:t>
            </a:r>
            <a:endParaRPr lang="en-IN" dirty="0"/>
          </a:p>
          <a:p>
            <a:pPr lvl="0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Fixing probes, tubes or IV catheters 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dirty="0"/>
              <a:t>Semipermeable dressing as base</a:t>
            </a:r>
          </a:p>
          <a:p>
            <a:pPr lvl="1"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dirty="0"/>
              <a:t>Further adhesives - bulky dressings avoided</a:t>
            </a:r>
          </a:p>
          <a:p>
            <a:pPr lvl="3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Skin damage during removal</a:t>
            </a:r>
            <a:endParaRPr lang="en-IN" dirty="0"/>
          </a:p>
          <a:p>
            <a:pPr lvl="0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During removal of adhesive </a:t>
            </a:r>
          </a:p>
          <a:p>
            <a:pPr lvl="1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Apply cotton ball soaked with warm sterile water for 10 mins</a:t>
            </a:r>
          </a:p>
          <a:p>
            <a:pPr lvl="1">
              <a:spcBef>
                <a:spcPts val="600"/>
              </a:spcBef>
              <a:spcAft>
                <a:spcPts val="1200"/>
              </a:spcAft>
            </a:pPr>
            <a:r>
              <a:rPr lang="en-US" dirty="0"/>
              <a:t>Can be easily removed</a:t>
            </a:r>
            <a:endParaRPr lang="en-IN" dirty="0"/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IN" dirty="0"/>
              <a:t>Use only gel electrodes for preterm neonates</a:t>
            </a:r>
          </a:p>
        </p:txBody>
      </p:sp>
    </p:spTree>
    <p:extLst>
      <p:ext uri="{BB962C8B-B14F-4D97-AF65-F5344CB8AC3E}">
        <p14:creationId xmlns:p14="http://schemas.microsoft.com/office/powerpoint/2010/main" xmlns="" val="20237754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4106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5663"/>
            <a:ext cx="10515600" cy="5101390"/>
          </a:xfrm>
        </p:spPr>
        <p:txBody>
          <a:bodyPr>
            <a:normAutofit fontScale="85000" lnSpcReduction="10000"/>
          </a:bodyPr>
          <a:lstStyle/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dirty="0"/>
              <a:t>Cord should be kept dry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dirty="0"/>
              <a:t>Diaper area should be kept dry, apply </a:t>
            </a:r>
            <a:r>
              <a:rPr lang="en-IN" sz="2400" dirty="0"/>
              <a:t>emollients if macerated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dirty="0" err="1"/>
              <a:t>Vernix</a:t>
            </a:r>
            <a:r>
              <a:rPr lang="en-US" sz="2400" dirty="0"/>
              <a:t> </a:t>
            </a:r>
            <a:r>
              <a:rPr lang="en-IN" sz="2400" dirty="0" err="1"/>
              <a:t>caseosa</a:t>
            </a:r>
            <a:r>
              <a:rPr lang="en-IN" sz="2400" dirty="0"/>
              <a:t> should not be forcibly removed after birth </a:t>
            </a:r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US" sz="2400" dirty="0"/>
              <a:t>Bathing should be avoided in first 24 hrs. and in hospitals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US" sz="2000" dirty="0"/>
              <a:t>Sponging should be done instead</a:t>
            </a:r>
            <a:endParaRPr lang="en-IN" sz="2000" dirty="0"/>
          </a:p>
          <a:p>
            <a:pPr lvl="0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2400" dirty="0"/>
              <a:t>Coconut oil can be used in healthy low birth weight neonates</a:t>
            </a:r>
          </a:p>
          <a:p>
            <a:pPr lvl="1"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n-IN" sz="2000" dirty="0"/>
              <a:t>Avoided in the first week of life in ELBW neonates</a:t>
            </a:r>
          </a:p>
          <a:p>
            <a:pPr>
              <a:lnSpc>
                <a:spcPct val="150000"/>
              </a:lnSpc>
              <a:spcBef>
                <a:spcPts val="600"/>
              </a:spcBef>
              <a:spcAft>
                <a:spcPts val="1200"/>
              </a:spcAft>
            </a:pPr>
            <a:r>
              <a:rPr lang="en-IN" sz="2400" dirty="0"/>
              <a:t>Semipermeable dressings should be used as a base and bulky dressings should be avoided</a:t>
            </a:r>
          </a:p>
        </p:txBody>
      </p:sp>
    </p:spTree>
    <p:extLst>
      <p:ext uri="{BB962C8B-B14F-4D97-AF65-F5344CB8AC3E}">
        <p14:creationId xmlns:p14="http://schemas.microsoft.com/office/powerpoint/2010/main" xmlns="" val="99007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450</Words>
  <Application>Microsoft Office PowerPoint</Application>
  <PresentationFormat>Custom</PresentationFormat>
  <Paragraphs>89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Skin and cord care for infection prevention</vt:lpstr>
      <vt:lpstr>Introduction</vt:lpstr>
      <vt:lpstr>Objectives</vt:lpstr>
      <vt:lpstr>Cord care</vt:lpstr>
      <vt:lpstr>Diaper area</vt:lpstr>
      <vt:lpstr>Vernix caseosa</vt:lpstr>
      <vt:lpstr>Bathing</vt:lpstr>
      <vt:lpstr>Emollients for the skin</vt:lpstr>
      <vt:lpstr>Skin care during procedures</vt:lpstr>
      <vt:lpstr>Summary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Early Feeding for Infection Prevention</dc:title>
  <dc:creator>HP</dc:creator>
  <cp:lastModifiedBy>JKSM</cp:lastModifiedBy>
  <cp:revision>40</cp:revision>
  <dcterms:created xsi:type="dcterms:W3CDTF">2017-02-17T08:20:08Z</dcterms:created>
  <dcterms:modified xsi:type="dcterms:W3CDTF">2017-09-25T15:53:30Z</dcterms:modified>
</cp:coreProperties>
</file>