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4" r:id="rId1"/>
  </p:sldMasterIdLst>
  <p:notesMasterIdLst>
    <p:notesMasterId r:id="rId11"/>
  </p:notesMasterIdLst>
  <p:sldIdLst>
    <p:sldId id="256" r:id="rId2"/>
    <p:sldId id="273" r:id="rId3"/>
    <p:sldId id="282" r:id="rId4"/>
    <p:sldId id="274" r:id="rId5"/>
    <p:sldId id="285" r:id="rId6"/>
    <p:sldId id="286" r:id="rId7"/>
    <p:sldId id="283" r:id="rId8"/>
    <p:sldId id="284" r:id="rId9"/>
    <p:sldId id="287"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3957" autoAdjust="0"/>
  </p:normalViewPr>
  <p:slideViewPr>
    <p:cSldViewPr snapToGrid="0" snapToObjects="1">
      <p:cViewPr varScale="1">
        <p:scale>
          <a:sx n="73" d="100"/>
          <a:sy n="73" d="100"/>
        </p:scale>
        <p:origin x="-1260"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C96FBF-D27D-7945-B1A9-4FDCC9E3C624}" type="datetimeFigureOut">
              <a:rPr lang="en-US" smtClean="0"/>
              <a:pPr/>
              <a:t>9/22/2017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5C87E1-9B42-0849-9799-2DA684C20811}" type="slidenum">
              <a:rPr lang="en-US" smtClean="0"/>
              <a:pPr/>
              <a:t>‹#›</a:t>
            </a:fld>
            <a:endParaRPr lang="en-US"/>
          </a:p>
        </p:txBody>
      </p:sp>
    </p:spTree>
    <p:extLst>
      <p:ext uri="{BB962C8B-B14F-4D97-AF65-F5344CB8AC3E}">
        <p14:creationId xmlns:p14="http://schemas.microsoft.com/office/powerpoint/2010/main" xmlns="" val="262245818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Sepsis</a:t>
            </a:r>
            <a:r>
              <a:rPr lang="en-US" baseline="0" dirty="0"/>
              <a:t> screen has four components. No 1 Absolute neutrophil count &lt;1800 per cubic </a:t>
            </a:r>
            <a:r>
              <a:rPr lang="en-US" baseline="0" dirty="0" err="1"/>
              <a:t>mililitre</a:t>
            </a:r>
            <a:r>
              <a:rPr lang="en-US" baseline="0" dirty="0"/>
              <a:t>, No 2 </a:t>
            </a:r>
            <a:r>
              <a:rPr lang="en-US" baseline="0" dirty="0" err="1"/>
              <a:t>immmature</a:t>
            </a:r>
            <a:r>
              <a:rPr lang="en-US" baseline="0" dirty="0"/>
              <a:t> to total ratio more than 20%, no 2, </a:t>
            </a:r>
            <a:r>
              <a:rPr lang="en-US" baseline="0" dirty="0" err="1"/>
              <a:t>micrp</a:t>
            </a:r>
            <a:r>
              <a:rPr lang="en-US" baseline="0" dirty="0"/>
              <a:t> ESR more than 15 mm fall in first hour and no 4 serum CRP level more than 10 mg/</a:t>
            </a:r>
            <a:r>
              <a:rPr lang="en-US" baseline="0" dirty="0" err="1"/>
              <a:t>Litre</a:t>
            </a:r>
            <a:r>
              <a:rPr lang="en-US" baseline="0" dirty="0"/>
              <a:t>.</a:t>
            </a:r>
          </a:p>
          <a:p>
            <a:endParaRPr lang="en-US" baseline="0" dirty="0"/>
          </a:p>
          <a:p>
            <a:r>
              <a:rPr lang="en-US" baseline="0" dirty="0"/>
              <a:t>When two or more components are present, the sepsis screen is said to be positive.</a:t>
            </a:r>
            <a:endParaRPr lang="en-US" dirty="0"/>
          </a:p>
        </p:txBody>
      </p:sp>
      <p:sp>
        <p:nvSpPr>
          <p:cNvPr id="4" name="Slide Number Placeholder 3"/>
          <p:cNvSpPr>
            <a:spLocks noGrp="1"/>
          </p:cNvSpPr>
          <p:nvPr>
            <p:ph type="sldNum" sz="quarter" idx="10"/>
          </p:nvPr>
        </p:nvSpPr>
        <p:spPr/>
        <p:txBody>
          <a:bodyPr/>
          <a:lstStyle/>
          <a:p>
            <a:fld id="{0D5C87E1-9B42-0849-9799-2DA684C20811}" type="slidenum">
              <a:rPr lang="en-US" smtClean="0"/>
              <a:pPr/>
              <a:t>2</a:t>
            </a:fld>
            <a:endParaRPr lang="en-US"/>
          </a:p>
        </p:txBody>
      </p:sp>
    </p:spTree>
    <p:extLst>
      <p:ext uri="{BB962C8B-B14F-4D97-AF65-F5344CB8AC3E}">
        <p14:creationId xmlns:p14="http://schemas.microsoft.com/office/powerpoint/2010/main" xmlns="" val="18059915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doing absolute neutrophil</a:t>
            </a:r>
            <a:r>
              <a:rPr lang="en-US" baseline="0" dirty="0"/>
              <a:t> count or ANC, we do total and differential leucocyte count.</a:t>
            </a:r>
          </a:p>
          <a:p>
            <a:endParaRPr lang="en-US" dirty="0"/>
          </a:p>
        </p:txBody>
      </p:sp>
      <p:sp>
        <p:nvSpPr>
          <p:cNvPr id="4" name="Slide Number Placeholder 3"/>
          <p:cNvSpPr>
            <a:spLocks noGrp="1"/>
          </p:cNvSpPr>
          <p:nvPr>
            <p:ph type="sldNum" sz="quarter" idx="10"/>
          </p:nvPr>
        </p:nvSpPr>
        <p:spPr/>
        <p:txBody>
          <a:bodyPr/>
          <a:lstStyle/>
          <a:p>
            <a:fld id="{0D5C87E1-9B42-0849-9799-2DA684C20811}" type="slidenum">
              <a:rPr lang="en-US" smtClean="0"/>
              <a:pPr/>
              <a:t>3</a:t>
            </a:fld>
            <a:endParaRPr lang="en-US"/>
          </a:p>
        </p:txBody>
      </p:sp>
    </p:spTree>
    <p:extLst>
      <p:ext uri="{BB962C8B-B14F-4D97-AF65-F5344CB8AC3E}">
        <p14:creationId xmlns:p14="http://schemas.microsoft.com/office/powerpoint/2010/main" xmlns="" val="164574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a:t>
            </a:r>
            <a:r>
              <a:rPr lang="en-US" baseline="0" dirty="0"/>
              <a:t> ever there is sepsis and inflammation, there is shift to left in the blood cells seen in peripheral smear. ‘shift to left’ means that apart from mature neutrophils, immature neutrophils from bone marrow move to peripheral blood. The slide shows picture of immature neutrophils that generally appear in circulation. A mature neutrophils have a nucleus which is </a:t>
            </a:r>
            <a:r>
              <a:rPr lang="en-US" baseline="0" dirty="0" err="1"/>
              <a:t>multilobed</a:t>
            </a:r>
            <a:r>
              <a:rPr lang="en-US" baseline="0" dirty="0"/>
              <a:t> and segmented. While different immature cells have  a single nucleus that is still </a:t>
            </a:r>
            <a:r>
              <a:rPr lang="en-US" baseline="0" dirty="0" err="1"/>
              <a:t>unsegmented</a:t>
            </a:r>
            <a:r>
              <a:rPr lang="en-US" baseline="0" dirty="0"/>
              <a:t> as the process  of </a:t>
            </a:r>
            <a:r>
              <a:rPr lang="en-US" baseline="0" dirty="0" err="1"/>
              <a:t>lobulation</a:t>
            </a:r>
            <a:r>
              <a:rPr lang="en-US" baseline="0" dirty="0"/>
              <a:t> has not been completed as yet.</a:t>
            </a:r>
          </a:p>
          <a:p>
            <a:endParaRPr lang="en-US" baseline="0" dirty="0"/>
          </a:p>
          <a:p>
            <a:r>
              <a:rPr lang="en-US" baseline="0" dirty="0"/>
              <a:t>We count both immature as well as mature neutrophils while doing differential count.</a:t>
            </a:r>
          </a:p>
          <a:p>
            <a:endParaRPr lang="en-US" baseline="0" dirty="0"/>
          </a:p>
          <a:p>
            <a:r>
              <a:rPr lang="en-US" baseline="0" dirty="0"/>
              <a:t> </a:t>
            </a:r>
            <a:endParaRPr lang="en-US" dirty="0"/>
          </a:p>
        </p:txBody>
      </p:sp>
      <p:sp>
        <p:nvSpPr>
          <p:cNvPr id="4" name="Slide Number Placeholder 3"/>
          <p:cNvSpPr>
            <a:spLocks noGrp="1"/>
          </p:cNvSpPr>
          <p:nvPr>
            <p:ph type="sldNum" sz="quarter" idx="10"/>
          </p:nvPr>
        </p:nvSpPr>
        <p:spPr/>
        <p:txBody>
          <a:bodyPr/>
          <a:lstStyle/>
          <a:p>
            <a:fld id="{0D5C87E1-9B42-0849-9799-2DA684C20811}" type="slidenum">
              <a:rPr lang="en-US" smtClean="0"/>
              <a:pPr/>
              <a:t>4</a:t>
            </a:fld>
            <a:endParaRPr lang="en-US"/>
          </a:p>
        </p:txBody>
      </p:sp>
    </p:spTree>
    <p:extLst>
      <p:ext uri="{BB962C8B-B14F-4D97-AF65-F5344CB8AC3E}">
        <p14:creationId xmlns:p14="http://schemas.microsoft.com/office/powerpoint/2010/main" xmlns="" val="3082153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TLC and DLC we calculate ANC and IT ratio.</a:t>
            </a:r>
          </a:p>
          <a:p>
            <a:endParaRPr lang="en-US" dirty="0"/>
          </a:p>
          <a:p>
            <a:pPr lvl="1"/>
            <a:r>
              <a:rPr lang="en-US" dirty="0"/>
              <a:t>For ANC, we take all neutrophils mature as well as immature and</a:t>
            </a:r>
            <a:r>
              <a:rPr lang="en-US" baseline="0" dirty="0"/>
              <a:t> multiply it with TLC and divide by 100. for e.g. if TLC is 10000. In differential, we find </a:t>
            </a:r>
            <a:r>
              <a:rPr lang="en-US" dirty="0"/>
              <a:t>mature neutrophils - 40, band- 5, </a:t>
            </a:r>
            <a:r>
              <a:rPr lang="en-US" dirty="0" err="1"/>
              <a:t>promyelocyte</a:t>
            </a:r>
            <a:r>
              <a:rPr lang="en-US" dirty="0"/>
              <a:t> – 3, metamyelocyte-2, lymphocyte- 48, eosinophil-2. the ANC would be 10000* total neutrophils i.e. (40+5+3+2)/100</a:t>
            </a:r>
            <a:r>
              <a:rPr lang="en-US" baseline="0" dirty="0"/>
              <a:t> which equals to </a:t>
            </a:r>
            <a:r>
              <a:rPr lang="en-US" dirty="0"/>
              <a:t>5000. so ANC is this example</a:t>
            </a:r>
            <a:r>
              <a:rPr lang="en-US" baseline="0" dirty="0"/>
              <a:t> is 5000.</a:t>
            </a:r>
            <a:endParaRPr lang="en-US" dirty="0"/>
          </a:p>
          <a:p>
            <a:endParaRPr lang="en-US" dirty="0"/>
          </a:p>
        </p:txBody>
      </p:sp>
      <p:sp>
        <p:nvSpPr>
          <p:cNvPr id="4" name="Slide Number Placeholder 3"/>
          <p:cNvSpPr>
            <a:spLocks noGrp="1"/>
          </p:cNvSpPr>
          <p:nvPr>
            <p:ph type="sldNum" sz="quarter" idx="10"/>
          </p:nvPr>
        </p:nvSpPr>
        <p:spPr/>
        <p:txBody>
          <a:bodyPr/>
          <a:lstStyle/>
          <a:p>
            <a:fld id="{0D5C87E1-9B42-0849-9799-2DA684C20811}" type="slidenum">
              <a:rPr lang="en-US" smtClean="0"/>
              <a:pPr/>
              <a:t>5</a:t>
            </a:fld>
            <a:endParaRPr lang="en-US"/>
          </a:p>
        </p:txBody>
      </p:sp>
    </p:spTree>
    <p:extLst>
      <p:ext uri="{BB962C8B-B14F-4D97-AF65-F5344CB8AC3E}">
        <p14:creationId xmlns:p14="http://schemas.microsoft.com/office/powerpoint/2010/main" xmlns="" val="3630400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calculate immature to total neutrophil ratio in previous example. We calculate immature neutrophils which is band- 5, </a:t>
            </a:r>
            <a:r>
              <a:rPr lang="en-US" dirty="0" err="1"/>
              <a:t>prometamyelocyte</a:t>
            </a:r>
            <a:r>
              <a:rPr lang="en-US" dirty="0"/>
              <a:t> – 3, metapromyelocyte-2, that add up to 10 and total neutrophil</a:t>
            </a:r>
            <a:r>
              <a:rPr lang="en-US" baseline="0" dirty="0"/>
              <a:t> is 50 so the ratio comes out to be 20%.</a:t>
            </a:r>
            <a:endParaRPr lang="en-US" dirty="0"/>
          </a:p>
        </p:txBody>
      </p:sp>
      <p:sp>
        <p:nvSpPr>
          <p:cNvPr id="4" name="Slide Number Placeholder 3"/>
          <p:cNvSpPr>
            <a:spLocks noGrp="1"/>
          </p:cNvSpPr>
          <p:nvPr>
            <p:ph type="sldNum" sz="quarter" idx="10"/>
          </p:nvPr>
        </p:nvSpPr>
        <p:spPr/>
        <p:txBody>
          <a:bodyPr/>
          <a:lstStyle/>
          <a:p>
            <a:fld id="{0D5C87E1-9B42-0849-9799-2DA684C20811}" type="slidenum">
              <a:rPr lang="en-US" smtClean="0"/>
              <a:pPr/>
              <a:t>6</a:t>
            </a:fld>
            <a:endParaRPr lang="en-US"/>
          </a:p>
        </p:txBody>
      </p:sp>
    </p:spTree>
    <p:extLst>
      <p:ext uri="{BB962C8B-B14F-4D97-AF65-F5344CB8AC3E}">
        <p14:creationId xmlns:p14="http://schemas.microsoft.com/office/powerpoint/2010/main" xmlns="" val="371840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Serum</a:t>
            </a:r>
            <a:r>
              <a:rPr lang="en-US" baseline="0" dirty="0"/>
              <a:t> CRP can be performed as a quantitative test in which we get precise </a:t>
            </a:r>
            <a:r>
              <a:rPr lang="en-US" baseline="0" dirty="0" err="1"/>
              <a:t>levl</a:t>
            </a:r>
            <a:r>
              <a:rPr lang="en-US" baseline="0" dirty="0"/>
              <a:t> of CRP in the serum or it could qualitative which gives us different cut offs. We will see a separate video on how to do CRP test. </a:t>
            </a:r>
            <a:endParaRPr lang="en-US" dirty="0"/>
          </a:p>
        </p:txBody>
      </p:sp>
      <p:sp>
        <p:nvSpPr>
          <p:cNvPr id="4" name="Slide Number Placeholder 3"/>
          <p:cNvSpPr>
            <a:spLocks noGrp="1"/>
          </p:cNvSpPr>
          <p:nvPr>
            <p:ph type="sldNum" sz="quarter" idx="10"/>
          </p:nvPr>
        </p:nvSpPr>
        <p:spPr/>
        <p:txBody>
          <a:bodyPr/>
          <a:lstStyle/>
          <a:p>
            <a:fld id="{0D5C87E1-9B42-0849-9799-2DA684C20811}" type="slidenum">
              <a:rPr lang="en-US" smtClean="0"/>
              <a:pPr/>
              <a:t>7</a:t>
            </a:fld>
            <a:endParaRPr lang="en-US"/>
          </a:p>
        </p:txBody>
      </p:sp>
    </p:spTree>
    <p:extLst>
      <p:ext uri="{BB962C8B-B14F-4D97-AF65-F5344CB8AC3E}">
        <p14:creationId xmlns:p14="http://schemas.microsoft.com/office/powerpoint/2010/main" xmlns="" val="629086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Micro-ESR is done by taking a 75 mm capillary,</a:t>
            </a:r>
            <a:r>
              <a:rPr lang="en-US" baseline="0" dirty="0"/>
              <a:t> heparinizing it, filling it with blood and suspending it on the wall for one hour. We take measurement after one hour and see amount of fall in blood. We will see a different video on it. </a:t>
            </a:r>
            <a:endParaRPr lang="en-US" dirty="0"/>
          </a:p>
        </p:txBody>
      </p:sp>
      <p:sp>
        <p:nvSpPr>
          <p:cNvPr id="4" name="Slide Number Placeholder 3"/>
          <p:cNvSpPr>
            <a:spLocks noGrp="1"/>
          </p:cNvSpPr>
          <p:nvPr>
            <p:ph type="sldNum" sz="quarter" idx="10"/>
          </p:nvPr>
        </p:nvSpPr>
        <p:spPr/>
        <p:txBody>
          <a:bodyPr/>
          <a:lstStyle/>
          <a:p>
            <a:fld id="{0D5C87E1-9B42-0849-9799-2DA684C20811}" type="slidenum">
              <a:rPr lang="en-US" smtClean="0"/>
              <a:pPr/>
              <a:t>8</a:t>
            </a:fld>
            <a:endParaRPr lang="en-US"/>
          </a:p>
        </p:txBody>
      </p:sp>
    </p:spTree>
    <p:extLst>
      <p:ext uri="{BB962C8B-B14F-4D97-AF65-F5344CB8AC3E}">
        <p14:creationId xmlns:p14="http://schemas.microsoft.com/office/powerpoint/2010/main" xmlns="" val="3264135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Sepsis screen is panel of 4 tests namely ANC, IT ratio, Micro ESR and S. CRP levels.</a:t>
            </a:r>
          </a:p>
          <a:p>
            <a:r>
              <a:rPr lang="en-US"/>
              <a:t> if two or more criteria are positive, screen is said to be positive. </a:t>
            </a:r>
          </a:p>
          <a:p>
            <a:endParaRPr lang="en-US"/>
          </a:p>
        </p:txBody>
      </p:sp>
      <p:sp>
        <p:nvSpPr>
          <p:cNvPr id="4" name="Slide Number Placeholder 3"/>
          <p:cNvSpPr>
            <a:spLocks noGrp="1"/>
          </p:cNvSpPr>
          <p:nvPr>
            <p:ph type="sldNum" sz="quarter" idx="10"/>
          </p:nvPr>
        </p:nvSpPr>
        <p:spPr/>
        <p:txBody>
          <a:bodyPr/>
          <a:lstStyle/>
          <a:p>
            <a:fld id="{0D5C87E1-9B42-0849-9799-2DA684C20811}" type="slidenum">
              <a:rPr lang="en-US" smtClean="0"/>
              <a:pPr/>
              <a:t>9</a:t>
            </a:fld>
            <a:endParaRPr lang="en-US"/>
          </a:p>
        </p:txBody>
      </p:sp>
    </p:spTree>
    <p:extLst>
      <p:ext uri="{BB962C8B-B14F-4D97-AF65-F5344CB8AC3E}">
        <p14:creationId xmlns:p14="http://schemas.microsoft.com/office/powerpoint/2010/main" xmlns="" val="4108374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838ED1-0657-4B6A-B63D-E612CA9498DD}"/>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3AFEBE53-70B2-4A5B-B8A9-58DF71F2F6B3}"/>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3C65D446-AAEB-4018-890E-BB8A2B3BA01E}"/>
              </a:ext>
            </a:extLst>
          </p:cNvPr>
          <p:cNvSpPr>
            <a:spLocks noGrp="1"/>
          </p:cNvSpPr>
          <p:nvPr>
            <p:ph type="dt" sz="half" idx="10"/>
          </p:nvPr>
        </p:nvSpPr>
        <p:spPr/>
        <p:txBody>
          <a:bodyPr/>
          <a:lstStyle/>
          <a:p>
            <a:fld id="{3F150D65-C64D-44FB-9152-4CC2DE0C9198}" type="datetime1">
              <a:rPr lang="en-US" smtClean="0"/>
              <a:pPr/>
              <a:t>9/22/2017</a:t>
            </a:fld>
            <a:endParaRPr lang="en-US"/>
          </a:p>
        </p:txBody>
      </p:sp>
      <p:sp>
        <p:nvSpPr>
          <p:cNvPr id="5" name="Footer Placeholder 4">
            <a:extLst>
              <a:ext uri="{FF2B5EF4-FFF2-40B4-BE49-F238E27FC236}">
                <a16:creationId xmlns:a16="http://schemas.microsoft.com/office/drawing/2014/main" xmlns="" id="{28D331A7-DC32-4B09-9CB5-8E7288CAF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BEE3F78-5D9C-4961-99A0-70221F95D5A9}"/>
              </a:ext>
            </a:extLst>
          </p:cNvPr>
          <p:cNvSpPr>
            <a:spLocks noGrp="1"/>
          </p:cNvSpPr>
          <p:nvPr>
            <p:ph type="sldNum" sz="quarter" idx="12"/>
          </p:nvPr>
        </p:nvSpPr>
        <p:spPr/>
        <p:txBody>
          <a:bodyPr/>
          <a:lstStyle/>
          <a:p>
            <a:fld id="{2AA957AF-53C0-420B-9C2D-77DB1416566C}" type="slidenum">
              <a:rPr kumimoji="0" lang="en-US" smtClean="0"/>
              <a:pPr/>
              <a:t>‹#›</a:t>
            </a:fld>
            <a:endParaRPr kumimoji="0" lang="en-US"/>
          </a:p>
        </p:txBody>
      </p:sp>
    </p:spTree>
    <p:extLst>
      <p:ext uri="{BB962C8B-B14F-4D97-AF65-F5344CB8AC3E}">
        <p14:creationId xmlns:p14="http://schemas.microsoft.com/office/powerpoint/2010/main" xmlns="" val="884636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76999E-A7C8-499C-A84A-3A32BABC73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37CC988-4C6A-4B95-86C4-C54A21CEB86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478B4D0-2730-4600-B724-0884D206C8D4}"/>
              </a:ext>
            </a:extLst>
          </p:cNvPr>
          <p:cNvSpPr>
            <a:spLocks noGrp="1"/>
          </p:cNvSpPr>
          <p:nvPr>
            <p:ph type="dt" sz="half" idx="10"/>
          </p:nvPr>
        </p:nvSpPr>
        <p:spPr/>
        <p:txBody>
          <a:bodyPr/>
          <a:lstStyle/>
          <a:p>
            <a:fld id="{0FFE64A4-35FB-42B6-9183-2C0CE0E36649}" type="datetime1">
              <a:rPr lang="en-US" smtClean="0"/>
              <a:pPr/>
              <a:t>9/22/2017</a:t>
            </a:fld>
            <a:endParaRPr lang="en-US"/>
          </a:p>
        </p:txBody>
      </p:sp>
      <p:sp>
        <p:nvSpPr>
          <p:cNvPr id="5" name="Footer Placeholder 4">
            <a:extLst>
              <a:ext uri="{FF2B5EF4-FFF2-40B4-BE49-F238E27FC236}">
                <a16:creationId xmlns:a16="http://schemas.microsoft.com/office/drawing/2014/main" xmlns="" id="{B0735AE2-4879-42D4-BB7A-97DF517485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A1E1242-CC53-4EB0-9145-F48AD7DBA14C}"/>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2615853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5E18CB-9FC8-4EB9-9047-F580BD1BF7A2}"/>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xmlns="" id="{57764794-AA44-45A8-A0EB-E48A017B4422}"/>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02DA16CE-F095-4228-A00E-04E1A9C384D8}"/>
              </a:ext>
            </a:extLst>
          </p:cNvPr>
          <p:cNvSpPr>
            <a:spLocks noGrp="1"/>
          </p:cNvSpPr>
          <p:nvPr>
            <p:ph type="dt" sz="half" idx="10"/>
          </p:nvPr>
        </p:nvSpPr>
        <p:spPr/>
        <p:txBody>
          <a:bodyPr/>
          <a:lstStyle/>
          <a:p>
            <a:fld id="{2A2683B9-6ECA-47FA-93CF-B124A0FAC208}" type="datetime1">
              <a:rPr lang="en-US" smtClean="0"/>
              <a:pPr/>
              <a:t>9/22/2017</a:t>
            </a:fld>
            <a:endParaRPr lang="en-US"/>
          </a:p>
        </p:txBody>
      </p:sp>
      <p:sp>
        <p:nvSpPr>
          <p:cNvPr id="5" name="Footer Placeholder 4">
            <a:extLst>
              <a:ext uri="{FF2B5EF4-FFF2-40B4-BE49-F238E27FC236}">
                <a16:creationId xmlns:a16="http://schemas.microsoft.com/office/drawing/2014/main" xmlns="" id="{CAD47387-E716-4399-991D-CC3BECC32A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A018D22-6F8A-436A-8E9C-B520E5F3EF63}"/>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1846800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3C10DCF-8D53-4088-8FFE-8E893BDFD4E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B90DE1F-9A14-4858-B03A-46526FC1814F}"/>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167BCED-2AFD-46EF-B759-58FBB496C871}"/>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BD8CF7C2-0BCC-4888-8F07-A8E2F933A13B}"/>
              </a:ext>
            </a:extLst>
          </p:cNvPr>
          <p:cNvSpPr>
            <a:spLocks noGrp="1"/>
          </p:cNvSpPr>
          <p:nvPr>
            <p:ph type="dt" sz="half" idx="10"/>
          </p:nvPr>
        </p:nvSpPr>
        <p:spPr/>
        <p:txBody>
          <a:bodyPr/>
          <a:lstStyle/>
          <a:p>
            <a:fld id="{305FF66B-9476-4BB3-85E9-E01854F07F90}" type="datetime1">
              <a:rPr lang="en-US" smtClean="0"/>
              <a:pPr/>
              <a:t>9/22/2017</a:t>
            </a:fld>
            <a:endParaRPr lang="en-US"/>
          </a:p>
        </p:txBody>
      </p:sp>
      <p:sp>
        <p:nvSpPr>
          <p:cNvPr id="6" name="Footer Placeholder 5">
            <a:extLst>
              <a:ext uri="{FF2B5EF4-FFF2-40B4-BE49-F238E27FC236}">
                <a16:creationId xmlns:a16="http://schemas.microsoft.com/office/drawing/2014/main" xmlns="" id="{206CA750-FF9F-4ED6-80D7-C297DA31F2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B8866C4-7764-41FE-AC50-87E65FA830D3}"/>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2999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1F1F52-C831-480B-AB65-2E7CA88427BB}"/>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25E22169-DD44-46F0-B921-CCAF8E62710D}"/>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xmlns="" id="{3BDB8BA0-16B3-4EB6-A224-F631DB9469F1}"/>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081F44C-1BE6-4F83-B431-C164564F2C2B}"/>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xmlns="" id="{E166DA71-ACB7-4455-AB0D-A71D7109C32B}"/>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869F20AA-EE37-4D2D-8260-5A55D032DD4C}"/>
              </a:ext>
            </a:extLst>
          </p:cNvPr>
          <p:cNvSpPr>
            <a:spLocks noGrp="1"/>
          </p:cNvSpPr>
          <p:nvPr>
            <p:ph type="dt" sz="half" idx="10"/>
          </p:nvPr>
        </p:nvSpPr>
        <p:spPr/>
        <p:txBody>
          <a:bodyPr/>
          <a:lstStyle/>
          <a:p>
            <a:fld id="{56B23FBD-8F7D-4F85-8085-67BFDB05CB71}" type="datetime1">
              <a:rPr lang="en-US" smtClean="0"/>
              <a:pPr/>
              <a:t>9/22/2017</a:t>
            </a:fld>
            <a:endParaRPr lang="en-US"/>
          </a:p>
        </p:txBody>
      </p:sp>
      <p:sp>
        <p:nvSpPr>
          <p:cNvPr id="8" name="Footer Placeholder 7">
            <a:extLst>
              <a:ext uri="{FF2B5EF4-FFF2-40B4-BE49-F238E27FC236}">
                <a16:creationId xmlns:a16="http://schemas.microsoft.com/office/drawing/2014/main" xmlns="" id="{3E60807C-94B2-41EC-9193-D1F3179EC5C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90AED7BF-6EE5-4C71-84DE-D221CBA91C7C}"/>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1552012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EE59CF-CF87-4CFD-A6C7-1C0CD828193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D1652DD-0525-4D32-B950-C231A20278E3}"/>
              </a:ext>
            </a:extLst>
          </p:cNvPr>
          <p:cNvSpPr>
            <a:spLocks noGrp="1"/>
          </p:cNvSpPr>
          <p:nvPr>
            <p:ph type="dt" sz="half" idx="10"/>
          </p:nvPr>
        </p:nvSpPr>
        <p:spPr/>
        <p:txBody>
          <a:bodyPr/>
          <a:lstStyle/>
          <a:p>
            <a:fld id="{465D789A-1220-4441-8676-44A034051BFD}" type="datetime1">
              <a:rPr lang="en-US" smtClean="0"/>
              <a:pPr/>
              <a:t>9/22/2017</a:t>
            </a:fld>
            <a:endParaRPr lang="en-US"/>
          </a:p>
        </p:txBody>
      </p:sp>
      <p:sp>
        <p:nvSpPr>
          <p:cNvPr id="4" name="Footer Placeholder 3">
            <a:extLst>
              <a:ext uri="{FF2B5EF4-FFF2-40B4-BE49-F238E27FC236}">
                <a16:creationId xmlns:a16="http://schemas.microsoft.com/office/drawing/2014/main" xmlns="" id="{C004D98C-925C-45C4-A340-530D9631FDA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05C6132-726A-445D-A377-F456C7926666}"/>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3076867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B73EDE7-6EDE-42C1-9559-ACB0BD63BA2A}"/>
              </a:ext>
            </a:extLst>
          </p:cNvPr>
          <p:cNvSpPr>
            <a:spLocks noGrp="1"/>
          </p:cNvSpPr>
          <p:nvPr>
            <p:ph type="dt" sz="half" idx="10"/>
          </p:nvPr>
        </p:nvSpPr>
        <p:spPr/>
        <p:txBody>
          <a:bodyPr/>
          <a:lstStyle/>
          <a:p>
            <a:fld id="{EF98A266-E364-4B5E-98DD-432668182E1E}" type="datetime1">
              <a:rPr lang="en-US" smtClean="0"/>
              <a:pPr/>
              <a:t>9/22/2017</a:t>
            </a:fld>
            <a:endParaRPr lang="en-US"/>
          </a:p>
        </p:txBody>
      </p:sp>
      <p:sp>
        <p:nvSpPr>
          <p:cNvPr id="3" name="Footer Placeholder 2">
            <a:extLst>
              <a:ext uri="{FF2B5EF4-FFF2-40B4-BE49-F238E27FC236}">
                <a16:creationId xmlns:a16="http://schemas.microsoft.com/office/drawing/2014/main" xmlns="" id="{A23082BB-5274-4F35-92F8-C9E47442B3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0F4F94F1-3BEB-49AD-9440-13EF9A86E18E}"/>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3400689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261E96-D59B-49B9-8CDF-DEA3A096FAAE}"/>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xmlns="" id="{C94B7A69-2A62-47E8-AE7C-82BA322F486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79CEB60C-955A-43D2-B69D-69668875218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xmlns="" id="{BFFEB166-538E-4975-A831-6A0ACE739152}"/>
              </a:ext>
            </a:extLst>
          </p:cNvPr>
          <p:cNvSpPr>
            <a:spLocks noGrp="1"/>
          </p:cNvSpPr>
          <p:nvPr>
            <p:ph type="dt" sz="half" idx="10"/>
          </p:nvPr>
        </p:nvSpPr>
        <p:spPr/>
        <p:txBody>
          <a:bodyPr/>
          <a:lstStyle/>
          <a:p>
            <a:fld id="{493F2040-9975-4642-A906-1DF87F8BE202}" type="datetime1">
              <a:rPr lang="en-US" smtClean="0"/>
              <a:pPr/>
              <a:t>9/22/2017</a:t>
            </a:fld>
            <a:endParaRPr lang="en-US"/>
          </a:p>
        </p:txBody>
      </p:sp>
      <p:sp>
        <p:nvSpPr>
          <p:cNvPr id="6" name="Footer Placeholder 5">
            <a:extLst>
              <a:ext uri="{FF2B5EF4-FFF2-40B4-BE49-F238E27FC236}">
                <a16:creationId xmlns:a16="http://schemas.microsoft.com/office/drawing/2014/main" xmlns="" id="{62371372-1DD0-4808-8E0E-ADEEB290A2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2491F746-B9D0-4463-B33A-88FF7EE18C57}"/>
              </a:ext>
            </a:extLst>
          </p:cNvPr>
          <p:cNvSpPr>
            <a:spLocks noGrp="1"/>
          </p:cNvSpPr>
          <p:nvPr>
            <p:ph type="sldNum" sz="quarter" idx="12"/>
          </p:nvPr>
        </p:nvSpPr>
        <p:spPr/>
        <p:txBody>
          <a:bodyPr/>
          <a:lstStyle/>
          <a:p>
            <a:fld id="{FA84A37A-AFC2-4A01-80A1-FC20F2C0D5BB}" type="slidenum">
              <a:rPr lang="en-US" smtClean="0"/>
              <a:pPr/>
              <a:t>‹#›</a:t>
            </a:fld>
            <a:endParaRPr lang="en-US"/>
          </a:p>
        </p:txBody>
      </p:sp>
    </p:spTree>
    <p:extLst>
      <p:ext uri="{BB962C8B-B14F-4D97-AF65-F5344CB8AC3E}">
        <p14:creationId xmlns:p14="http://schemas.microsoft.com/office/powerpoint/2010/main" xmlns="" val="1152479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6AD76B-96B8-42A0-8AFA-A9380F849731}"/>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xmlns="" id="{33ABDD3F-BC4E-4B12-A0B9-2465BBFA2BEC}"/>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xmlns="" id="{302EEA17-8570-4568-A047-15CC5758CEF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xmlns="" id="{8210B72E-3ADD-4EF9-9320-05B5F6F9EC75}"/>
              </a:ext>
            </a:extLst>
          </p:cNvPr>
          <p:cNvSpPr>
            <a:spLocks noGrp="1"/>
          </p:cNvSpPr>
          <p:nvPr>
            <p:ph type="dt" sz="half" idx="10"/>
          </p:nvPr>
        </p:nvSpPr>
        <p:spPr/>
        <p:txBody>
          <a:bodyPr/>
          <a:lstStyle/>
          <a:p>
            <a:fld id="{51E52B4A-BA08-4841-AB08-A0D822ABC34D}" type="datetime1">
              <a:rPr lang="en-US" smtClean="0"/>
              <a:pPr/>
              <a:t>9/22/2017</a:t>
            </a:fld>
            <a:endParaRPr lang="en-US"/>
          </a:p>
        </p:txBody>
      </p:sp>
      <p:sp>
        <p:nvSpPr>
          <p:cNvPr id="6" name="Footer Placeholder 5">
            <a:extLst>
              <a:ext uri="{FF2B5EF4-FFF2-40B4-BE49-F238E27FC236}">
                <a16:creationId xmlns:a16="http://schemas.microsoft.com/office/drawing/2014/main" xmlns="" id="{58C3EA63-09B9-4764-A4B2-AA0A7FDCE8E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E5496DB3-96DF-471B-8213-78D66BCF5E34}"/>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254415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D7DE52-5869-4C76-853A-12271E9783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31DD099B-90A5-4CFD-9452-FE946F094FA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E65AB8-1CFF-4CBB-AE04-F1E4B83FA276}"/>
              </a:ext>
            </a:extLst>
          </p:cNvPr>
          <p:cNvSpPr>
            <a:spLocks noGrp="1"/>
          </p:cNvSpPr>
          <p:nvPr>
            <p:ph type="dt" sz="half" idx="10"/>
          </p:nvPr>
        </p:nvSpPr>
        <p:spPr/>
        <p:txBody>
          <a:bodyPr/>
          <a:lstStyle/>
          <a:p>
            <a:fld id="{42635EB0-D091-417E-ACD5-D65E1C7D8524}" type="datetime1">
              <a:rPr lang="en-US" smtClean="0"/>
              <a:pPr/>
              <a:t>9/22/2017</a:t>
            </a:fld>
            <a:endParaRPr lang="en-US"/>
          </a:p>
        </p:txBody>
      </p:sp>
      <p:sp>
        <p:nvSpPr>
          <p:cNvPr id="5" name="Footer Placeholder 4">
            <a:extLst>
              <a:ext uri="{FF2B5EF4-FFF2-40B4-BE49-F238E27FC236}">
                <a16:creationId xmlns:a16="http://schemas.microsoft.com/office/drawing/2014/main" xmlns="" id="{2D0165FA-BEF1-436E-A776-AB9E9941402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7E7D2908-4194-4B9C-B24E-951CF11E81CA}"/>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4036640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1217445F-92DE-4E74-B6DA-B41B7E8BE1E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932EC0B7-51CA-4792-807A-DBE30619CC26}"/>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56D2456-0FD7-43AB-BF93-DA1F6104A751}"/>
              </a:ext>
            </a:extLst>
          </p:cNvPr>
          <p:cNvSpPr>
            <a:spLocks noGrp="1"/>
          </p:cNvSpPr>
          <p:nvPr>
            <p:ph type="dt" sz="half" idx="10"/>
          </p:nvPr>
        </p:nvSpPr>
        <p:spPr/>
        <p:txBody>
          <a:bodyPr/>
          <a:lstStyle/>
          <a:p>
            <a:fld id="{7FCA09F9-C7D6-4C52-A7E8-5101239A0BA2}" type="datetime1">
              <a:rPr lang="en-US" smtClean="0"/>
              <a:pPr/>
              <a:t>9/22/2017</a:t>
            </a:fld>
            <a:endParaRPr lang="en-US"/>
          </a:p>
        </p:txBody>
      </p:sp>
      <p:sp>
        <p:nvSpPr>
          <p:cNvPr id="5" name="Footer Placeholder 4">
            <a:extLst>
              <a:ext uri="{FF2B5EF4-FFF2-40B4-BE49-F238E27FC236}">
                <a16:creationId xmlns:a16="http://schemas.microsoft.com/office/drawing/2014/main" xmlns="" id="{3CACFF8D-6093-4002-9F96-8BBAAEB8EC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31CFDBF-E880-451C-8F81-AF4D50B3C20C}"/>
              </a:ext>
            </a:extLst>
          </p:cNvPr>
          <p:cNvSpPr>
            <a:spLocks noGrp="1"/>
          </p:cNvSpPr>
          <p:nvPr>
            <p:ph type="sldNum" sz="quarter" idx="12"/>
          </p:nvPr>
        </p:nvSpPr>
        <p:spPr/>
        <p:txBody>
          <a:bodyPr/>
          <a:lstStyle/>
          <a:p>
            <a:fld id="{BFEBEB0A-9E3D-4B14-9782-E2AE3DA60D96}" type="slidenum">
              <a:rPr lang="en-US" smtClean="0"/>
              <a:pPr/>
              <a:t>‹#›</a:t>
            </a:fld>
            <a:endParaRPr lang="en-US"/>
          </a:p>
        </p:txBody>
      </p:sp>
    </p:spTree>
    <p:extLst>
      <p:ext uri="{BB962C8B-B14F-4D97-AF65-F5344CB8AC3E}">
        <p14:creationId xmlns:p14="http://schemas.microsoft.com/office/powerpoint/2010/main" xmlns="" val="2121348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E86B1C9-A431-41B8-BF0D-0840EEF294D9}"/>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8756DE66-99DE-4E0B-A695-1DB82C65E6DD}"/>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727EB8A-3B1E-4B19-83F0-C339DC164FC5}"/>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5D48070-6A81-47D0-9810-1540B9FEFF61}" type="datetime1">
              <a:rPr lang="en-US" smtClean="0"/>
              <a:pPr/>
              <a:t>9/22/2017</a:t>
            </a:fld>
            <a:endParaRPr lang="en-US"/>
          </a:p>
        </p:txBody>
      </p:sp>
      <p:sp>
        <p:nvSpPr>
          <p:cNvPr id="5" name="Footer Placeholder 4">
            <a:extLst>
              <a:ext uri="{FF2B5EF4-FFF2-40B4-BE49-F238E27FC236}">
                <a16:creationId xmlns:a16="http://schemas.microsoft.com/office/drawing/2014/main" xmlns="" id="{8055C86A-1F78-4924-8333-9EE7E42166A7}"/>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18A9660A-9C7C-4F08-941D-09397E745CA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FEBEB0A-9E3D-4B14-9782-E2AE3DA60D96}" type="slidenum">
              <a:rPr lang="en-US" smtClean="0"/>
              <a:pPr/>
              <a:t>‹#›</a:t>
            </a:fld>
            <a:endParaRPr lang="en-US" dirty="0"/>
          </a:p>
        </p:txBody>
      </p:sp>
    </p:spTree>
    <p:extLst>
      <p:ext uri="{BB962C8B-B14F-4D97-AF65-F5344CB8AC3E}">
        <p14:creationId xmlns:p14="http://schemas.microsoft.com/office/powerpoint/2010/main" xmlns="" val="998243345"/>
      </p:ext>
    </p:extLst>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1369046"/>
          </a:xfrm>
        </p:spPr>
        <p:txBody>
          <a:bodyPr>
            <a:normAutofit/>
          </a:bodyPr>
          <a:lstStyle/>
          <a:p>
            <a:r>
              <a:rPr lang="en-US" sz="7200" b="1" dirty="0">
                <a:solidFill>
                  <a:srgbClr val="C00000"/>
                </a:solidFill>
                <a:latin typeface="+mn-lt"/>
              </a:rPr>
              <a:t>Sepsis screen</a:t>
            </a:r>
          </a:p>
        </p:txBody>
      </p:sp>
      <p:sp>
        <p:nvSpPr>
          <p:cNvPr id="3" name="Subtitle 2"/>
          <p:cNvSpPr>
            <a:spLocks noGrp="1"/>
          </p:cNvSpPr>
          <p:nvPr>
            <p:ph type="subTitle" idx="1"/>
          </p:nvPr>
        </p:nvSpPr>
        <p:spPr>
          <a:xfrm>
            <a:off x="503583" y="3087756"/>
            <a:ext cx="8136834" cy="2650435"/>
          </a:xfrm>
        </p:spPr>
        <p:txBody>
          <a:bodyPr>
            <a:normAutofit/>
          </a:bodyPr>
          <a:lstStyle/>
          <a:p>
            <a:r>
              <a:rPr lang="en-US" sz="2400" b="1" dirty="0"/>
              <a:t>Dr. Ramesh Agarwal</a:t>
            </a:r>
          </a:p>
          <a:p>
            <a:r>
              <a:rPr lang="en-US" sz="2400" b="1" dirty="0"/>
              <a:t>MD, DM (Neonatology)</a:t>
            </a:r>
          </a:p>
          <a:p>
            <a:endParaRPr lang="en-US" sz="2400" b="1" dirty="0"/>
          </a:p>
          <a:p>
            <a:r>
              <a:rPr lang="en-US" sz="2400" b="1" dirty="0"/>
              <a:t>Professor</a:t>
            </a:r>
          </a:p>
          <a:p>
            <a:r>
              <a:rPr lang="en-US" sz="2400" b="1" dirty="0"/>
              <a:t>Department of Pediatrics</a:t>
            </a:r>
          </a:p>
          <a:p>
            <a:r>
              <a:rPr lang="en-US" sz="2400" b="1" dirty="0"/>
              <a:t>All India Institute of Medical Sciences, New Delhi</a:t>
            </a:r>
          </a:p>
        </p:txBody>
      </p:sp>
    </p:spTree>
    <p:extLst>
      <p:ext uri="{BB962C8B-B14F-4D97-AF65-F5344CB8AC3E}">
        <p14:creationId xmlns:p14="http://schemas.microsoft.com/office/powerpoint/2010/main" xmlns="" val="771274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Rectangle 2"/>
          <p:cNvSpPr>
            <a:spLocks noGrp="1" noChangeArrowheads="1"/>
          </p:cNvSpPr>
          <p:nvPr>
            <p:ph type="title"/>
          </p:nvPr>
        </p:nvSpPr>
        <p:spPr/>
        <p:txBody>
          <a:bodyPr/>
          <a:lstStyle/>
          <a:p>
            <a:pPr algn="ctr" eaLnBrk="1" hangingPunct="1"/>
            <a:r>
              <a:rPr lang="en-US" sz="4400" b="1" dirty="0">
                <a:latin typeface="+mn-lt"/>
                <a:cs typeface="Arial" charset="0"/>
              </a:rPr>
              <a:t>Sepsis screen</a:t>
            </a:r>
          </a:p>
        </p:txBody>
      </p:sp>
      <p:sp>
        <p:nvSpPr>
          <p:cNvPr id="19462" name="Rectangle 3"/>
          <p:cNvSpPr>
            <a:spLocks noGrp="1" noChangeArrowheads="1"/>
          </p:cNvSpPr>
          <p:nvPr>
            <p:ph idx="1"/>
          </p:nvPr>
        </p:nvSpPr>
        <p:spPr>
          <a:xfrm>
            <a:off x="628651" y="2119257"/>
            <a:ext cx="7886700" cy="3030283"/>
          </a:xfrm>
        </p:spPr>
        <p:txBody>
          <a:bodyPr>
            <a:normAutofit/>
          </a:bodyPr>
          <a:lstStyle/>
          <a:p>
            <a:pPr marL="514350" indent="-514350" eaLnBrk="1" hangingPunct="1">
              <a:lnSpc>
                <a:spcPct val="125000"/>
              </a:lnSpc>
              <a:buFont typeface="+mj-lt"/>
              <a:buAutoNum type="arabicPeriod"/>
            </a:pPr>
            <a:r>
              <a:rPr lang="en-US" sz="2800" b="0" dirty="0">
                <a:cs typeface="Arial" charset="0"/>
              </a:rPr>
              <a:t>Absolute neutrophil count (ANC; &lt;1800/mm</a:t>
            </a:r>
            <a:r>
              <a:rPr lang="en-US" sz="2800" b="0" baseline="30000" dirty="0">
                <a:cs typeface="Arial" charset="0"/>
              </a:rPr>
              <a:t>3</a:t>
            </a:r>
            <a:r>
              <a:rPr lang="en-US" sz="2800" b="0" dirty="0">
                <a:cs typeface="Arial" charset="0"/>
              </a:rPr>
              <a:t>)</a:t>
            </a:r>
          </a:p>
          <a:p>
            <a:pPr marL="514350" indent="-514350" eaLnBrk="1" hangingPunct="1">
              <a:lnSpc>
                <a:spcPct val="125000"/>
              </a:lnSpc>
              <a:buFont typeface="+mj-lt"/>
              <a:buAutoNum type="arabicPeriod"/>
            </a:pPr>
            <a:r>
              <a:rPr lang="en-US" sz="2800" b="0" dirty="0">
                <a:cs typeface="Arial" charset="0"/>
              </a:rPr>
              <a:t>Immature to total neutrophil (I/T) ratio (&gt;20%)</a:t>
            </a:r>
          </a:p>
          <a:p>
            <a:pPr marL="514350" indent="-514350" eaLnBrk="1" hangingPunct="1">
              <a:lnSpc>
                <a:spcPct val="125000"/>
              </a:lnSpc>
              <a:buFont typeface="+mj-lt"/>
              <a:buAutoNum type="arabicPeriod"/>
            </a:pPr>
            <a:r>
              <a:rPr lang="en-US" sz="2800" b="0" dirty="0">
                <a:cs typeface="Arial" charset="0"/>
              </a:rPr>
              <a:t>Micro-ESR (&gt;15 mm 1</a:t>
            </a:r>
            <a:r>
              <a:rPr lang="en-US" sz="2800" b="0" baseline="30000" dirty="0">
                <a:cs typeface="Arial" charset="0"/>
              </a:rPr>
              <a:t>st</a:t>
            </a:r>
            <a:r>
              <a:rPr lang="en-US" sz="2800" b="0" dirty="0">
                <a:cs typeface="Arial" charset="0"/>
              </a:rPr>
              <a:t> hour)</a:t>
            </a:r>
          </a:p>
          <a:p>
            <a:pPr marL="514350" indent="-514350" eaLnBrk="1" hangingPunct="1">
              <a:lnSpc>
                <a:spcPct val="125000"/>
              </a:lnSpc>
              <a:buFont typeface="+mj-lt"/>
              <a:buAutoNum type="arabicPeriod"/>
            </a:pPr>
            <a:r>
              <a:rPr lang="en-US" sz="2800" b="0" dirty="0">
                <a:cs typeface="Arial" charset="0"/>
              </a:rPr>
              <a:t>CRP +</a:t>
            </a:r>
            <a:r>
              <a:rPr lang="en-US" sz="2800" b="0" dirty="0" err="1">
                <a:cs typeface="Arial" charset="0"/>
              </a:rPr>
              <a:t>ve</a:t>
            </a:r>
            <a:r>
              <a:rPr lang="en-US" sz="2800" b="0" dirty="0">
                <a:cs typeface="Arial" charset="0"/>
              </a:rPr>
              <a:t> (&gt;10 mg/L)</a:t>
            </a:r>
          </a:p>
        </p:txBody>
      </p:sp>
      <p:sp>
        <p:nvSpPr>
          <p:cNvPr id="2" name="Rectangle 1"/>
          <p:cNvSpPr/>
          <p:nvPr/>
        </p:nvSpPr>
        <p:spPr>
          <a:xfrm>
            <a:off x="630306" y="5149540"/>
            <a:ext cx="7885044" cy="630942"/>
          </a:xfrm>
          <a:prstGeom prst="rect">
            <a:avLst/>
          </a:prstGeom>
        </p:spPr>
        <p:txBody>
          <a:bodyPr wrap="square">
            <a:spAutoFit/>
          </a:bodyPr>
          <a:lstStyle/>
          <a:p>
            <a:pPr>
              <a:lnSpc>
                <a:spcPct val="125000"/>
              </a:lnSpc>
            </a:pPr>
            <a:r>
              <a:rPr lang="en-US" sz="2800" b="1" dirty="0">
                <a:latin typeface="Arial" charset="0"/>
                <a:cs typeface="Arial" charset="0"/>
              </a:rPr>
              <a:t>*</a:t>
            </a:r>
            <a:r>
              <a:rPr lang="en-US" b="1" dirty="0">
                <a:latin typeface="Arial" charset="0"/>
                <a:cs typeface="Arial" charset="0"/>
              </a:rPr>
              <a:t>If two or more criteria are present, we label sepsis screen as positive</a:t>
            </a:r>
          </a:p>
        </p:txBody>
      </p:sp>
    </p:spTree>
    <p:extLst>
      <p:ext uri="{BB962C8B-B14F-4D97-AF65-F5344CB8AC3E}">
        <p14:creationId xmlns:p14="http://schemas.microsoft.com/office/powerpoint/2010/main" xmlns="" val="4133736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a:latin typeface="+mn-lt"/>
              </a:rPr>
              <a:t>Absolute neutrophil count (ANC)</a:t>
            </a:r>
          </a:p>
        </p:txBody>
      </p:sp>
      <p:sp>
        <p:nvSpPr>
          <p:cNvPr id="3" name="Content Placeholder 2"/>
          <p:cNvSpPr>
            <a:spLocks noGrp="1"/>
          </p:cNvSpPr>
          <p:nvPr>
            <p:ph idx="1"/>
          </p:nvPr>
        </p:nvSpPr>
        <p:spPr>
          <a:xfrm>
            <a:off x="1095024" y="2119257"/>
            <a:ext cx="6773752" cy="3603812"/>
          </a:xfrm>
        </p:spPr>
        <p:txBody>
          <a:bodyPr>
            <a:normAutofit/>
          </a:bodyPr>
          <a:lstStyle/>
          <a:p>
            <a:r>
              <a:rPr lang="en-US" sz="2800" dirty="0"/>
              <a:t> Do TLC and DLC</a:t>
            </a:r>
          </a:p>
          <a:p>
            <a:endParaRPr lang="en-US" dirty="0"/>
          </a:p>
        </p:txBody>
      </p:sp>
    </p:spTree>
    <p:extLst>
      <p:ext uri="{BB962C8B-B14F-4D97-AF65-F5344CB8AC3E}">
        <p14:creationId xmlns:p14="http://schemas.microsoft.com/office/powerpoint/2010/main" xmlns="" val="2219232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Rectangle 2"/>
          <p:cNvSpPr>
            <a:spLocks noGrp="1" noChangeArrowheads="1"/>
          </p:cNvSpPr>
          <p:nvPr>
            <p:ph type="title"/>
          </p:nvPr>
        </p:nvSpPr>
        <p:spPr>
          <a:xfrm>
            <a:off x="628650" y="251792"/>
            <a:ext cx="7886700" cy="1032240"/>
          </a:xfrm>
        </p:spPr>
        <p:txBody>
          <a:bodyPr>
            <a:normAutofit fontScale="90000"/>
          </a:bodyPr>
          <a:lstStyle/>
          <a:p>
            <a:pPr algn="ctr"/>
            <a:r>
              <a:rPr lang="en-US" sz="4400" b="1" dirty="0">
                <a:ln>
                  <a:solidFill>
                    <a:schemeClr val="bg1"/>
                  </a:solidFill>
                </a:ln>
                <a:solidFill>
                  <a:srgbClr val="D1413D"/>
                </a:solidFill>
                <a:latin typeface="+mn-lt"/>
              </a:rPr>
              <a:t/>
            </a:r>
            <a:br>
              <a:rPr lang="en-US" sz="4400" b="1" dirty="0">
                <a:ln>
                  <a:solidFill>
                    <a:schemeClr val="bg1"/>
                  </a:solidFill>
                </a:ln>
                <a:solidFill>
                  <a:srgbClr val="D1413D"/>
                </a:solidFill>
                <a:latin typeface="+mn-lt"/>
              </a:rPr>
            </a:br>
            <a:r>
              <a:rPr lang="en-US" sz="4400" b="1" dirty="0">
                <a:ln>
                  <a:solidFill>
                    <a:schemeClr val="bg1"/>
                  </a:solidFill>
                </a:ln>
                <a:solidFill>
                  <a:srgbClr val="D1413D"/>
                </a:solidFill>
                <a:latin typeface="+mn-lt"/>
              </a:rPr>
              <a:t>Neutrophils</a:t>
            </a:r>
            <a:r>
              <a:rPr lang="en-US" sz="3600" b="1" dirty="0">
                <a:ln>
                  <a:solidFill>
                    <a:schemeClr val="bg1"/>
                  </a:solidFill>
                </a:ln>
                <a:solidFill>
                  <a:srgbClr val="D1413D"/>
                </a:solidFill>
              </a:rPr>
              <a:t/>
            </a:r>
            <a:br>
              <a:rPr lang="en-US" sz="3600" b="1" dirty="0">
                <a:ln>
                  <a:solidFill>
                    <a:schemeClr val="bg1"/>
                  </a:solidFill>
                </a:ln>
                <a:solidFill>
                  <a:srgbClr val="D1413D"/>
                </a:solidFill>
              </a:rPr>
            </a:br>
            <a:r>
              <a:rPr lang="en-US" dirty="0">
                <a:latin typeface="Elephant" charset="0"/>
                <a:cs typeface="Arial" charset="0"/>
              </a:rPr>
              <a:t>	</a:t>
            </a:r>
          </a:p>
        </p:txBody>
      </p:sp>
      <p:sp>
        <p:nvSpPr>
          <p:cNvPr id="20490" name="Rectangle 13"/>
          <p:cNvSpPr>
            <a:spLocks noChangeArrowheads="1"/>
          </p:cNvSpPr>
          <p:nvPr/>
        </p:nvSpPr>
        <p:spPr bwMode="auto">
          <a:xfrm>
            <a:off x="384175" y="2039938"/>
            <a:ext cx="3910013" cy="438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GB"/>
          </a:p>
        </p:txBody>
      </p:sp>
      <p:sp>
        <p:nvSpPr>
          <p:cNvPr id="20491" name="Rectangle 14"/>
          <p:cNvSpPr>
            <a:spLocks noChangeArrowheads="1"/>
          </p:cNvSpPr>
          <p:nvPr/>
        </p:nvSpPr>
        <p:spPr bwMode="auto">
          <a:xfrm>
            <a:off x="1161138" y="2912504"/>
            <a:ext cx="4906845"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eaLnBrk="1" hangingPunct="1"/>
            <a:r>
              <a:rPr lang="en-US" sz="1600" b="1" dirty="0">
                <a:solidFill>
                  <a:srgbClr val="000000"/>
                </a:solidFill>
                <a:latin typeface="Times New Roman" charset="0"/>
              </a:rPr>
              <a:t>Promyelocyte             Metamyelocyte                    Band</a:t>
            </a:r>
            <a:endParaRPr lang="en-US" sz="1600" b="1" dirty="0">
              <a:latin typeface="Times New Roman" charset="0"/>
            </a:endParaRPr>
          </a:p>
        </p:txBody>
      </p:sp>
      <p:sp>
        <p:nvSpPr>
          <p:cNvPr id="20492" name="Rectangle 16"/>
          <p:cNvSpPr>
            <a:spLocks noChangeArrowheads="1"/>
          </p:cNvSpPr>
          <p:nvPr/>
        </p:nvSpPr>
        <p:spPr bwMode="auto">
          <a:xfrm>
            <a:off x="6134100" y="2055813"/>
            <a:ext cx="1839913" cy="438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GB"/>
          </a:p>
        </p:txBody>
      </p:sp>
      <p:pic>
        <p:nvPicPr>
          <p:cNvPr id="14" name="Picture 13"/>
          <p:cNvPicPr>
            <a:picLocks noChangeAspect="1"/>
          </p:cNvPicPr>
          <p:nvPr/>
        </p:nvPicPr>
        <p:blipFill rotWithShape="1">
          <a:blip r:embed="rId3"/>
          <a:srcRect t="52020" r="83322" b="25827"/>
          <a:stretch/>
        </p:blipFill>
        <p:spPr>
          <a:xfrm>
            <a:off x="6741012" y="1809821"/>
            <a:ext cx="1358084" cy="1018005"/>
          </a:xfrm>
          <a:prstGeom prst="rect">
            <a:avLst/>
          </a:prstGeom>
        </p:spPr>
      </p:pic>
      <p:pic>
        <p:nvPicPr>
          <p:cNvPr id="15" name="Picture 14"/>
          <p:cNvPicPr>
            <a:picLocks noChangeAspect="1"/>
          </p:cNvPicPr>
          <p:nvPr/>
        </p:nvPicPr>
        <p:blipFill rotWithShape="1">
          <a:blip r:embed="rId3"/>
          <a:srcRect l="22129" t="18492" r="62366" b="62273"/>
          <a:stretch/>
        </p:blipFill>
        <p:spPr>
          <a:xfrm>
            <a:off x="4817709" y="1809822"/>
            <a:ext cx="1452503" cy="1018005"/>
          </a:xfrm>
          <a:prstGeom prst="rect">
            <a:avLst/>
          </a:prstGeom>
        </p:spPr>
      </p:pic>
      <p:pic>
        <p:nvPicPr>
          <p:cNvPr id="16" name="Picture 15"/>
          <p:cNvPicPr>
            <a:picLocks noChangeAspect="1"/>
          </p:cNvPicPr>
          <p:nvPr/>
        </p:nvPicPr>
        <p:blipFill rotWithShape="1">
          <a:blip r:embed="rId3"/>
          <a:srcRect l="33695" t="61242" r="47742" b="18859"/>
          <a:stretch/>
        </p:blipFill>
        <p:spPr>
          <a:xfrm>
            <a:off x="2882214" y="1839082"/>
            <a:ext cx="1464695" cy="1049452"/>
          </a:xfrm>
          <a:prstGeom prst="rect">
            <a:avLst/>
          </a:prstGeom>
        </p:spPr>
      </p:pic>
      <p:pic>
        <p:nvPicPr>
          <p:cNvPr id="17" name="Picture 16"/>
          <p:cNvPicPr>
            <a:picLocks noChangeAspect="1"/>
          </p:cNvPicPr>
          <p:nvPr/>
        </p:nvPicPr>
        <p:blipFill rotWithShape="1">
          <a:blip r:embed="rId3"/>
          <a:srcRect l="58809" t="15169" r="21973" b="61901"/>
          <a:stretch/>
        </p:blipFill>
        <p:spPr>
          <a:xfrm>
            <a:off x="907696" y="1839082"/>
            <a:ext cx="1534391" cy="1086224"/>
          </a:xfrm>
          <a:prstGeom prst="rect">
            <a:avLst/>
          </a:prstGeom>
        </p:spPr>
      </p:pic>
      <p:sp>
        <p:nvSpPr>
          <p:cNvPr id="4" name="Rectangle 3"/>
          <p:cNvSpPr/>
          <p:nvPr/>
        </p:nvSpPr>
        <p:spPr>
          <a:xfrm>
            <a:off x="907696" y="5422660"/>
            <a:ext cx="7339898" cy="523220"/>
          </a:xfrm>
          <a:prstGeom prst="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2800" dirty="0">
                <a:solidFill>
                  <a:schemeClr val="tx1"/>
                </a:solidFill>
              </a:rPr>
              <a:t>Count all neutrophils- mature and immature</a:t>
            </a:r>
          </a:p>
        </p:txBody>
      </p:sp>
      <p:sp>
        <p:nvSpPr>
          <p:cNvPr id="2" name="Left Brace 1"/>
          <p:cNvSpPr/>
          <p:nvPr/>
        </p:nvSpPr>
        <p:spPr>
          <a:xfrm rot="16200000">
            <a:off x="3223951" y="945968"/>
            <a:ext cx="631757" cy="5039079"/>
          </a:xfrm>
          <a:prstGeom prst="leftBrace">
            <a:avLst/>
          </a:prstGeom>
          <a:ln w="571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Rectangle 2"/>
          <p:cNvSpPr/>
          <p:nvPr/>
        </p:nvSpPr>
        <p:spPr>
          <a:xfrm>
            <a:off x="2913750" y="3959963"/>
            <a:ext cx="1380438" cy="646331"/>
          </a:xfrm>
          <a:prstGeom prst="rect">
            <a:avLst/>
          </a:prstGeom>
        </p:spPr>
        <p:txBody>
          <a:bodyPr wrap="square">
            <a:spAutoFit/>
          </a:bodyPr>
          <a:lstStyle/>
          <a:p>
            <a:r>
              <a:rPr lang="en-US" b="1" dirty="0">
                <a:solidFill>
                  <a:srgbClr val="000000"/>
                </a:solidFill>
                <a:latin typeface="Times New Roman" charset="0"/>
              </a:rPr>
              <a:t>Immature Neutrophils</a:t>
            </a:r>
            <a:endParaRPr lang="en-US" dirty="0"/>
          </a:p>
        </p:txBody>
      </p:sp>
      <p:sp>
        <p:nvSpPr>
          <p:cNvPr id="5" name="Rectangle 4"/>
          <p:cNvSpPr/>
          <p:nvPr/>
        </p:nvSpPr>
        <p:spPr>
          <a:xfrm>
            <a:off x="6591514" y="3276441"/>
            <a:ext cx="1923836" cy="646331"/>
          </a:xfrm>
          <a:prstGeom prst="rect">
            <a:avLst/>
          </a:prstGeom>
        </p:spPr>
        <p:txBody>
          <a:bodyPr wrap="square">
            <a:spAutoFit/>
          </a:bodyPr>
          <a:lstStyle/>
          <a:p>
            <a:pPr algn="ctr"/>
            <a:r>
              <a:rPr lang="en-US" sz="1400" dirty="0">
                <a:solidFill>
                  <a:srgbClr val="000000"/>
                </a:solidFill>
                <a:latin typeface="Times New Roman" charset="0"/>
              </a:rPr>
              <a:t> </a:t>
            </a:r>
            <a:r>
              <a:rPr lang="en-US" b="1" dirty="0">
                <a:solidFill>
                  <a:srgbClr val="000000"/>
                </a:solidFill>
                <a:latin typeface="Times New Roman" charset="0"/>
              </a:rPr>
              <a:t>Mature neutrophils</a:t>
            </a:r>
            <a:r>
              <a:rPr lang="en-US" sz="1400" dirty="0">
                <a:solidFill>
                  <a:srgbClr val="000000"/>
                </a:solidFill>
                <a:latin typeface="Times New Roman" charset="0"/>
              </a:rPr>
              <a:t>         </a:t>
            </a:r>
            <a:endParaRPr lang="en-US" sz="1400" dirty="0">
              <a:latin typeface="Times New Roman" charset="0"/>
            </a:endParaRPr>
          </a:p>
        </p:txBody>
      </p:sp>
    </p:spTree>
    <p:extLst>
      <p:ext uri="{BB962C8B-B14F-4D97-AF65-F5344CB8AC3E}">
        <p14:creationId xmlns:p14="http://schemas.microsoft.com/office/powerpoint/2010/main" xmlns="" val="61343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a:latin typeface="+mn-lt"/>
              </a:rPr>
              <a:t>Absolute neutrophil count</a:t>
            </a:r>
          </a:p>
        </p:txBody>
      </p:sp>
      <p:sp>
        <p:nvSpPr>
          <p:cNvPr id="3" name="Content Placeholder 2"/>
          <p:cNvSpPr>
            <a:spLocks noGrp="1"/>
          </p:cNvSpPr>
          <p:nvPr>
            <p:ph idx="1"/>
          </p:nvPr>
        </p:nvSpPr>
        <p:spPr>
          <a:xfrm>
            <a:off x="628650" y="1690688"/>
            <a:ext cx="7886700" cy="4829381"/>
          </a:xfrm>
        </p:spPr>
        <p:txBody>
          <a:bodyPr>
            <a:normAutofit/>
          </a:bodyPr>
          <a:lstStyle/>
          <a:p>
            <a:r>
              <a:rPr lang="en-US" dirty="0"/>
              <a:t> </a:t>
            </a:r>
            <a:r>
              <a:rPr lang="en-US" sz="2800" dirty="0"/>
              <a:t>ANC is calculated by </a:t>
            </a:r>
          </a:p>
          <a:p>
            <a:pPr marL="342900" lvl="1" indent="0">
              <a:buNone/>
            </a:pPr>
            <a:r>
              <a:rPr lang="en-US" sz="2800" dirty="0"/>
              <a:t>    </a:t>
            </a:r>
          </a:p>
          <a:p>
            <a:pPr marL="342900" lvl="1" indent="0" algn="ctr">
              <a:buNone/>
            </a:pPr>
            <a:r>
              <a:rPr lang="en-US" sz="2800" dirty="0"/>
              <a:t> </a:t>
            </a:r>
            <a:r>
              <a:rPr lang="en-US" sz="2800" u="sng" dirty="0"/>
              <a:t>TLC X % neutrophils (immature + mature)</a:t>
            </a:r>
          </a:p>
          <a:p>
            <a:pPr marL="365760" lvl="1" indent="0">
              <a:buNone/>
            </a:pPr>
            <a:r>
              <a:rPr lang="en-US" sz="2800" dirty="0"/>
              <a:t>					100</a:t>
            </a:r>
          </a:p>
          <a:p>
            <a:pPr marL="0" indent="0">
              <a:buNone/>
            </a:pPr>
            <a:r>
              <a:rPr lang="en-US" sz="2800" dirty="0"/>
              <a:t> </a:t>
            </a:r>
          </a:p>
          <a:p>
            <a:r>
              <a:rPr lang="en-US" sz="2800" dirty="0"/>
              <a:t>TLC- 10,000/cm; mature neutrophils - 40; Immature -10; lymphocyte – 48; eosinophil-2</a:t>
            </a:r>
          </a:p>
          <a:p>
            <a:pPr lvl="1"/>
            <a:endParaRPr lang="en-US" sz="2800" dirty="0"/>
          </a:p>
          <a:p>
            <a:pPr marL="342900" lvl="1" indent="0" algn="ctr">
              <a:buNone/>
            </a:pPr>
            <a:r>
              <a:rPr lang="en-US" sz="2800" dirty="0"/>
              <a:t> ANC= 10000(40+10)/100 = 5000</a:t>
            </a:r>
          </a:p>
        </p:txBody>
      </p:sp>
    </p:spTree>
    <p:extLst>
      <p:ext uri="{BB962C8B-B14F-4D97-AF65-F5344CB8AC3E}">
        <p14:creationId xmlns:p14="http://schemas.microsoft.com/office/powerpoint/2010/main" xmlns="" val="3230234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052" y="365126"/>
            <a:ext cx="8534400" cy="1325563"/>
          </a:xfrm>
        </p:spPr>
        <p:txBody>
          <a:bodyPr>
            <a:normAutofit/>
          </a:bodyPr>
          <a:lstStyle/>
          <a:p>
            <a:pPr algn="ctr"/>
            <a:r>
              <a:rPr lang="en-US" sz="4400" b="1" dirty="0">
                <a:latin typeface="+mn-lt"/>
              </a:rPr>
              <a:t>Immature to total neutrophil  ratio (IT ratio)</a:t>
            </a:r>
          </a:p>
        </p:txBody>
      </p:sp>
      <p:sp>
        <p:nvSpPr>
          <p:cNvPr id="3" name="Content Placeholder 2"/>
          <p:cNvSpPr>
            <a:spLocks noGrp="1"/>
          </p:cNvSpPr>
          <p:nvPr>
            <p:ph idx="1"/>
          </p:nvPr>
        </p:nvSpPr>
        <p:spPr>
          <a:xfrm>
            <a:off x="628650" y="2186609"/>
            <a:ext cx="7886700" cy="3458817"/>
          </a:xfrm>
        </p:spPr>
        <p:txBody>
          <a:bodyPr>
            <a:normAutofit/>
          </a:bodyPr>
          <a:lstStyle/>
          <a:p>
            <a:pPr algn="just">
              <a:lnSpc>
                <a:spcPct val="150000"/>
              </a:lnSpc>
              <a:spcBef>
                <a:spcPts val="1800"/>
              </a:spcBef>
            </a:pPr>
            <a:r>
              <a:rPr lang="en-US" sz="2400" dirty="0"/>
              <a:t>Mature neutrophils - 40, band - 5, </a:t>
            </a:r>
            <a:r>
              <a:rPr lang="en-US" sz="2400" dirty="0" err="1"/>
              <a:t>prometamyelocyte</a:t>
            </a:r>
            <a:r>
              <a:rPr lang="en-US" sz="2400" dirty="0"/>
              <a:t> - 3, </a:t>
            </a:r>
            <a:r>
              <a:rPr lang="en-US" sz="2400" dirty="0" err="1"/>
              <a:t>metapromyelocyte</a:t>
            </a:r>
            <a:r>
              <a:rPr lang="en-US" sz="2400" dirty="0"/>
              <a:t> -2, lymphocyte - 48, eosinophil -2</a:t>
            </a:r>
          </a:p>
          <a:p>
            <a:pPr marL="0" indent="0" algn="just">
              <a:lnSpc>
                <a:spcPct val="150000"/>
              </a:lnSpc>
              <a:spcBef>
                <a:spcPts val="1800"/>
              </a:spcBef>
              <a:buNone/>
            </a:pPr>
            <a:endParaRPr lang="en-US" sz="2400" dirty="0"/>
          </a:p>
          <a:p>
            <a:pPr algn="just">
              <a:lnSpc>
                <a:spcPct val="150000"/>
              </a:lnSpc>
              <a:spcBef>
                <a:spcPts val="1800"/>
              </a:spcBef>
            </a:pPr>
            <a:r>
              <a:rPr lang="en-US" sz="2400" dirty="0"/>
              <a:t> IT ratio: (10/ 50) X 100 = 20% </a:t>
            </a:r>
          </a:p>
        </p:txBody>
      </p:sp>
    </p:spTree>
    <p:extLst>
      <p:ext uri="{BB962C8B-B14F-4D97-AF65-F5344CB8AC3E}">
        <p14:creationId xmlns:p14="http://schemas.microsoft.com/office/powerpoint/2010/main" xmlns="" val="1636883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497648"/>
            <a:ext cx="7886700" cy="986596"/>
          </a:xfrm>
          <a:ln>
            <a:solidFill>
              <a:schemeClr val="bg1"/>
            </a:solidFill>
          </a:ln>
        </p:spPr>
        <p:style>
          <a:lnRef idx="2">
            <a:schemeClr val="dk1"/>
          </a:lnRef>
          <a:fillRef idx="1">
            <a:schemeClr val="lt1"/>
          </a:fillRef>
          <a:effectRef idx="0">
            <a:schemeClr val="dk1"/>
          </a:effectRef>
          <a:fontRef idx="minor">
            <a:schemeClr val="dk1"/>
          </a:fontRef>
        </p:style>
        <p:txBody>
          <a:bodyPr>
            <a:normAutofit/>
          </a:bodyPr>
          <a:lstStyle/>
          <a:p>
            <a:pPr algn="ctr"/>
            <a:r>
              <a:rPr lang="en-US" sz="4400" b="1" dirty="0"/>
              <a:t>Sepsis screen </a:t>
            </a:r>
          </a:p>
        </p:txBody>
      </p:sp>
      <p:sp>
        <p:nvSpPr>
          <p:cNvPr id="3" name="Content Placeholder 2"/>
          <p:cNvSpPr>
            <a:spLocks noGrp="1"/>
          </p:cNvSpPr>
          <p:nvPr>
            <p:ph idx="1"/>
          </p:nvPr>
        </p:nvSpPr>
        <p:spPr>
          <a:xfrm>
            <a:off x="628650" y="1749287"/>
            <a:ext cx="7886700" cy="3047999"/>
          </a:xfrm>
        </p:spPr>
        <p:txBody>
          <a:bodyPr>
            <a:normAutofit fontScale="92500" lnSpcReduction="20000"/>
          </a:bodyPr>
          <a:lstStyle/>
          <a:p>
            <a:pPr>
              <a:lnSpc>
                <a:spcPct val="150000"/>
              </a:lnSpc>
              <a:spcBef>
                <a:spcPts val="1800"/>
              </a:spcBef>
            </a:pPr>
            <a:r>
              <a:rPr lang="en-US" sz="2800" dirty="0"/>
              <a:t> </a:t>
            </a:r>
            <a:r>
              <a:rPr lang="en-US" sz="3300" dirty="0"/>
              <a:t>Serum CRP: quantitative or semi-quantitative: &gt;10 mg/ </a:t>
            </a:r>
            <a:r>
              <a:rPr lang="en-US" sz="3300" dirty="0" err="1"/>
              <a:t>dL</a:t>
            </a:r>
            <a:endParaRPr lang="en-US" sz="3300" dirty="0"/>
          </a:p>
          <a:p>
            <a:pPr marL="0" indent="0">
              <a:lnSpc>
                <a:spcPct val="150000"/>
              </a:lnSpc>
              <a:spcBef>
                <a:spcPts val="1800"/>
              </a:spcBef>
              <a:buNone/>
            </a:pPr>
            <a:endParaRPr lang="en-US" sz="3300" dirty="0"/>
          </a:p>
          <a:p>
            <a:pPr>
              <a:lnSpc>
                <a:spcPct val="150000"/>
              </a:lnSpc>
              <a:spcBef>
                <a:spcPts val="1800"/>
              </a:spcBef>
            </a:pPr>
            <a:r>
              <a:rPr lang="en-US" sz="3300" dirty="0"/>
              <a:t>A separate video on how to do CRP</a:t>
            </a:r>
          </a:p>
        </p:txBody>
      </p:sp>
    </p:spTree>
    <p:extLst>
      <p:ext uri="{BB962C8B-B14F-4D97-AF65-F5344CB8AC3E}">
        <p14:creationId xmlns:p14="http://schemas.microsoft.com/office/powerpoint/2010/main" xmlns="" val="854653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bg1"/>
            </a:solidFill>
          </a:ln>
        </p:spPr>
        <p:style>
          <a:lnRef idx="2">
            <a:schemeClr val="dk1"/>
          </a:lnRef>
          <a:fillRef idx="1">
            <a:schemeClr val="lt1"/>
          </a:fillRef>
          <a:effectRef idx="0">
            <a:schemeClr val="dk1"/>
          </a:effectRef>
          <a:fontRef idx="minor">
            <a:schemeClr val="dk1"/>
          </a:fontRef>
        </p:style>
        <p:txBody>
          <a:bodyPr>
            <a:normAutofit/>
          </a:bodyPr>
          <a:lstStyle/>
          <a:p>
            <a:pPr algn="ctr"/>
            <a:r>
              <a:rPr lang="en-US" sz="4400" b="1" dirty="0"/>
              <a:t>Micro ESR</a:t>
            </a:r>
          </a:p>
        </p:txBody>
      </p:sp>
      <p:pic>
        <p:nvPicPr>
          <p:cNvPr id="4" name="Content Placeholder 3" descr="IMG_20170215_225834477.jpg"/>
          <p:cNvPicPr>
            <a:picLocks noGrp="1" noChangeAspect="1"/>
          </p:cNvPicPr>
          <p:nvPr>
            <p:ph sz="half" idx="1"/>
          </p:nvPr>
        </p:nvPicPr>
        <p:blipFill rotWithShape="1">
          <a:blip r:embed="rId3" cstate="email">
            <a:extLst>
              <a:ext uri="{28A0092B-C50C-407E-A947-70E740481C1C}">
                <a14:useLocalDpi xmlns:a14="http://schemas.microsoft.com/office/drawing/2010/main" xmlns="" val="0"/>
              </a:ext>
            </a:extLst>
          </a:blip>
          <a:stretch/>
        </p:blipFill>
        <p:spPr>
          <a:xfrm>
            <a:off x="5300870" y="1936259"/>
            <a:ext cx="3214480" cy="4351338"/>
          </a:xfrm>
        </p:spPr>
      </p:pic>
      <p:sp>
        <p:nvSpPr>
          <p:cNvPr id="5" name="Content Placeholder 4"/>
          <p:cNvSpPr>
            <a:spLocks noGrp="1"/>
          </p:cNvSpPr>
          <p:nvPr>
            <p:ph sz="half" idx="2"/>
          </p:nvPr>
        </p:nvSpPr>
        <p:spPr>
          <a:xfrm>
            <a:off x="628649" y="1936259"/>
            <a:ext cx="3903593" cy="4351338"/>
          </a:xfrm>
        </p:spPr>
        <p:style>
          <a:lnRef idx="2">
            <a:schemeClr val="accent2"/>
          </a:lnRef>
          <a:fillRef idx="1">
            <a:schemeClr val="lt1"/>
          </a:fillRef>
          <a:effectRef idx="0">
            <a:schemeClr val="accent2"/>
          </a:effectRef>
          <a:fontRef idx="minor">
            <a:schemeClr val="dk1"/>
          </a:fontRef>
        </p:style>
        <p:txBody>
          <a:bodyPr/>
          <a:lstStyle/>
          <a:p>
            <a:pPr algn="just"/>
            <a:r>
              <a:rPr lang="en-US" dirty="0"/>
              <a:t>Take 75 mm microcapillary</a:t>
            </a:r>
          </a:p>
          <a:p>
            <a:pPr marL="0" indent="0" algn="just">
              <a:buNone/>
            </a:pPr>
            <a:endParaRPr lang="en-US" dirty="0"/>
          </a:p>
          <a:p>
            <a:pPr algn="just"/>
            <a:r>
              <a:rPr lang="en-US" dirty="0">
                <a:solidFill>
                  <a:schemeClr val="tx1"/>
                </a:solidFill>
              </a:rPr>
              <a:t>Heparinize, close one end and suspend vertically on the wall</a:t>
            </a:r>
          </a:p>
          <a:p>
            <a:pPr marL="0" indent="0" algn="just">
              <a:buNone/>
            </a:pPr>
            <a:endParaRPr lang="en-US" dirty="0"/>
          </a:p>
          <a:p>
            <a:pPr algn="just"/>
            <a:r>
              <a:rPr lang="en-US" dirty="0"/>
              <a:t>Measure fall of RBC column in first hour</a:t>
            </a:r>
          </a:p>
        </p:txBody>
      </p:sp>
    </p:spTree>
    <p:extLst>
      <p:ext uri="{BB962C8B-B14F-4D97-AF65-F5344CB8AC3E}">
        <p14:creationId xmlns:p14="http://schemas.microsoft.com/office/powerpoint/2010/main" xmlns="" val="4146909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4400" b="1" dirty="0">
                <a:latin typeface="+mn-lt"/>
              </a:rPr>
              <a:t>Key message</a:t>
            </a:r>
          </a:p>
        </p:txBody>
      </p:sp>
      <p:sp>
        <p:nvSpPr>
          <p:cNvPr id="6" name="Content Placeholder 5"/>
          <p:cNvSpPr>
            <a:spLocks noGrp="1"/>
          </p:cNvSpPr>
          <p:nvPr>
            <p:ph idx="1"/>
          </p:nvPr>
        </p:nvSpPr>
        <p:spPr>
          <a:xfrm>
            <a:off x="628650" y="1690689"/>
            <a:ext cx="7886700" cy="3755954"/>
          </a:xfrm>
        </p:spPr>
        <p:txBody>
          <a:bodyPr/>
          <a:lstStyle/>
          <a:p>
            <a:pPr algn="just">
              <a:lnSpc>
                <a:spcPct val="150000"/>
              </a:lnSpc>
            </a:pPr>
            <a:r>
              <a:rPr lang="en-US" sz="2400" dirty="0"/>
              <a:t>Sepsis screen is a panel of 4 tests namely ANC, IT ratio, micro ESR and serum CRP levels</a:t>
            </a:r>
          </a:p>
          <a:p>
            <a:pPr marL="0" indent="0" algn="just">
              <a:lnSpc>
                <a:spcPct val="150000"/>
              </a:lnSpc>
              <a:buNone/>
            </a:pPr>
            <a:endParaRPr lang="en-US" sz="2400" dirty="0"/>
          </a:p>
          <a:p>
            <a:pPr algn="just">
              <a:lnSpc>
                <a:spcPct val="150000"/>
              </a:lnSpc>
              <a:spcBef>
                <a:spcPts val="1800"/>
              </a:spcBef>
            </a:pPr>
            <a:r>
              <a:rPr lang="en-US" sz="2400" dirty="0"/>
              <a:t> If two or more criteria are positive, screen is said to be positive</a:t>
            </a:r>
          </a:p>
        </p:txBody>
      </p:sp>
    </p:spTree>
    <p:extLst>
      <p:ext uri="{BB962C8B-B14F-4D97-AF65-F5344CB8AC3E}">
        <p14:creationId xmlns:p14="http://schemas.microsoft.com/office/powerpoint/2010/main" xmlns="" val="32102058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423</TotalTime>
  <Words>721</Words>
  <Application>Microsoft Office PowerPoint</Application>
  <PresentationFormat>On-screen Show (4:3)</PresentationFormat>
  <Paragraphs>72</Paragraphs>
  <Slides>9</Slides>
  <Notes>8</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Sepsis screen</vt:lpstr>
      <vt:lpstr>Sepsis screen</vt:lpstr>
      <vt:lpstr>Absolute neutrophil count (ANC)</vt:lpstr>
      <vt:lpstr> Neutrophils  </vt:lpstr>
      <vt:lpstr>Absolute neutrophil count</vt:lpstr>
      <vt:lpstr>Immature to total neutrophil  ratio (IT ratio)</vt:lpstr>
      <vt:lpstr>Sepsis screen </vt:lpstr>
      <vt:lpstr>Micro ESR</vt:lpstr>
      <vt:lpstr>Key message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Ramesh</dc:creator>
  <cp:lastModifiedBy>JKSM</cp:lastModifiedBy>
  <cp:revision>39</cp:revision>
  <dcterms:created xsi:type="dcterms:W3CDTF">2017-02-13T16:51:24Z</dcterms:created>
  <dcterms:modified xsi:type="dcterms:W3CDTF">2017-09-22T12:08:20Z</dcterms:modified>
</cp:coreProperties>
</file>