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  <p:sldId id="264" r:id="rId7"/>
    <p:sldId id="265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1201" autoAdjust="0"/>
    <p:restoredTop sz="94660"/>
  </p:normalViewPr>
  <p:slideViewPr>
    <p:cSldViewPr snapToGrid="0">
      <p:cViewPr varScale="1">
        <p:scale>
          <a:sx n="54" d="100"/>
          <a:sy n="54" d="100"/>
        </p:scale>
        <p:origin x="-120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13-06-2017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4252671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IN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13-06-2017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664835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13-06-2017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4004326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13-06-2017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75422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13-06-2017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1914885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13-06-2017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2588210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13-06-2017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3889409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13-06-2017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2866516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13-06-2017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2758515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13-06-2017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2452552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13-06-2017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3171970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640251-784E-4BE2-9FA1-1D3AC194DDB9}" type="datetimeFigureOut">
              <a:rPr lang="en-IN" smtClean="0"/>
              <a:pPr/>
              <a:t>13-06-2017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626973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12191999" cy="2387600"/>
          </a:xfrm>
        </p:spPr>
        <p:txBody>
          <a:bodyPr>
            <a:normAutofit/>
          </a:bodyPr>
          <a:lstStyle/>
          <a:p>
            <a:r>
              <a:rPr lang="en-IN" sz="5000" b="1" dirty="0" smtClean="0">
                <a:latin typeface="Constantia" panose="02030602050306030303" pitchFamily="18" charset="0"/>
              </a:rPr>
              <a:t>Role of Early Feeds, </a:t>
            </a:r>
            <a:r>
              <a:rPr lang="en-IN" sz="5000" b="1" dirty="0" err="1" smtClean="0">
                <a:latin typeface="Constantia" panose="02030602050306030303" pitchFamily="18" charset="0"/>
              </a:rPr>
              <a:t>Breastmilk</a:t>
            </a:r>
            <a:r>
              <a:rPr lang="en-IN" sz="5000" b="1" dirty="0" smtClean="0">
                <a:latin typeface="Constantia" panose="02030602050306030303" pitchFamily="18" charset="0"/>
              </a:rPr>
              <a:t> &amp; KMC in Infection Prevention</a:t>
            </a:r>
            <a:endParaRPr lang="en-IN" sz="5000" dirty="0">
              <a:latin typeface="Constantia" panose="02030602050306030303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636754"/>
            <a:ext cx="9144000" cy="1655762"/>
          </a:xfrm>
        </p:spPr>
        <p:txBody>
          <a:bodyPr>
            <a:noAutofit/>
          </a:bodyPr>
          <a:lstStyle/>
          <a:p>
            <a:r>
              <a:rPr lang="en-IN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Dr Shiv </a:t>
            </a:r>
            <a:r>
              <a:rPr lang="en-IN" sz="2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Sajan</a:t>
            </a:r>
            <a:r>
              <a:rPr lang="en-IN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Saini</a:t>
            </a:r>
          </a:p>
          <a:p>
            <a:r>
              <a:rPr lang="en-IN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Assistant Professor</a:t>
            </a:r>
          </a:p>
          <a:p>
            <a:r>
              <a:rPr lang="en-IN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Department of Pediatrics,</a:t>
            </a:r>
          </a:p>
          <a:p>
            <a:r>
              <a:rPr lang="en-IN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PGIMER, Chandigarh</a:t>
            </a:r>
            <a:endParaRPr lang="en-IN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Object 3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415692341"/>
              </p:ext>
            </p:extLst>
          </p:nvPr>
        </p:nvGraphicFramePr>
        <p:xfrm>
          <a:off x="5254792" y="2706876"/>
          <a:ext cx="1682416" cy="1610602"/>
        </p:xfrm>
        <a:graphic>
          <a:graphicData uri="http://schemas.openxmlformats.org/presentationml/2006/ole">
            <p:oleObj spid="_x0000_s1041" name="CorelDRAW!" r:id="rId3" imgW="4542480" imgH="4534920" progId="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2014987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/>
              <a:t>Introduction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>
              <a:lnSpc>
                <a:spcPct val="150000"/>
              </a:lnSpc>
            </a:pPr>
            <a:r>
              <a:rPr lang="en-IN" dirty="0" smtClean="0"/>
              <a:t>Failure </a:t>
            </a:r>
            <a:r>
              <a:rPr lang="en-IN" dirty="0"/>
              <a:t>to give early </a:t>
            </a:r>
            <a:r>
              <a:rPr lang="en-IN" dirty="0" smtClean="0"/>
              <a:t>feeds</a:t>
            </a:r>
          </a:p>
          <a:p>
            <a:pPr lvl="1">
              <a:lnSpc>
                <a:spcPct val="150000"/>
              </a:lnSpc>
            </a:pPr>
            <a:r>
              <a:rPr lang="en-IN" dirty="0" smtClean="0"/>
              <a:t>Requires IV fluids- </a:t>
            </a:r>
            <a:r>
              <a:rPr lang="en-IN" dirty="0"/>
              <a:t> </a:t>
            </a:r>
            <a:r>
              <a:rPr lang="en-IN" dirty="0" smtClean="0">
                <a:sym typeface="Symbol" panose="05050102010706020507" pitchFamily="18" charset="2"/>
              </a:rPr>
              <a:t> </a:t>
            </a:r>
            <a:r>
              <a:rPr lang="en-IN" dirty="0" smtClean="0"/>
              <a:t>Risk </a:t>
            </a:r>
            <a:r>
              <a:rPr lang="en-IN" dirty="0"/>
              <a:t>of infection</a:t>
            </a:r>
          </a:p>
          <a:p>
            <a:pPr lvl="0">
              <a:lnSpc>
                <a:spcPct val="150000"/>
              </a:lnSpc>
            </a:pPr>
            <a:r>
              <a:rPr lang="en-IN" dirty="0" smtClean="0"/>
              <a:t>Early </a:t>
            </a:r>
            <a:r>
              <a:rPr lang="en-IN" dirty="0"/>
              <a:t>and exclusive Breast milk </a:t>
            </a:r>
            <a:r>
              <a:rPr lang="en-IN" dirty="0" smtClean="0"/>
              <a:t>feeding</a:t>
            </a:r>
          </a:p>
          <a:p>
            <a:pPr lvl="1">
              <a:lnSpc>
                <a:spcPct val="150000"/>
              </a:lnSpc>
            </a:pPr>
            <a:r>
              <a:rPr lang="en-IN" dirty="0" smtClean="0"/>
              <a:t>Prevents mortality,  </a:t>
            </a:r>
            <a:r>
              <a:rPr lang="en-IN" dirty="0"/>
              <a:t>infections </a:t>
            </a:r>
          </a:p>
          <a:p>
            <a:pPr lvl="0">
              <a:lnSpc>
                <a:spcPct val="150000"/>
              </a:lnSpc>
            </a:pPr>
            <a:r>
              <a:rPr lang="en-IN" dirty="0" smtClean="0"/>
              <a:t>KMC in LBW neonates</a:t>
            </a:r>
          </a:p>
          <a:p>
            <a:pPr lvl="1">
              <a:lnSpc>
                <a:spcPct val="150000"/>
              </a:lnSpc>
            </a:pPr>
            <a:r>
              <a:rPr lang="en-IN" dirty="0" smtClean="0">
                <a:sym typeface="Symbol" panose="05050102010706020507" pitchFamily="18" charset="2"/>
              </a:rPr>
              <a:t></a:t>
            </a:r>
            <a:r>
              <a:rPr lang="en-IN" dirty="0" smtClean="0"/>
              <a:t> </a:t>
            </a:r>
            <a:r>
              <a:rPr lang="en-IN" dirty="0"/>
              <a:t>mortality and </a:t>
            </a:r>
            <a:r>
              <a:rPr lang="en-IN" dirty="0" smtClean="0"/>
              <a:t>morbidity</a:t>
            </a:r>
            <a:endParaRPr lang="en-IN" dirty="0"/>
          </a:p>
          <a:p>
            <a:pPr lvl="0">
              <a:lnSpc>
                <a:spcPct val="150000"/>
              </a:lnSpc>
            </a:pPr>
            <a:r>
              <a:rPr lang="en-IN" dirty="0" smtClean="0"/>
              <a:t>Early </a:t>
            </a:r>
            <a:r>
              <a:rPr lang="en-IN" dirty="0"/>
              <a:t>enteral </a:t>
            </a:r>
            <a:r>
              <a:rPr lang="en-IN" dirty="0" smtClean="0"/>
              <a:t>feeding + </a:t>
            </a:r>
            <a:r>
              <a:rPr lang="en-IN" dirty="0"/>
              <a:t>breast milk </a:t>
            </a:r>
            <a:r>
              <a:rPr lang="en-IN" dirty="0" smtClean="0"/>
              <a:t>feeding + </a:t>
            </a:r>
            <a:r>
              <a:rPr lang="en-IN" dirty="0"/>
              <a:t>KMC </a:t>
            </a:r>
            <a:endParaRPr lang="en-IN" dirty="0" smtClean="0"/>
          </a:p>
          <a:p>
            <a:pPr lvl="1">
              <a:lnSpc>
                <a:spcPct val="150000"/>
              </a:lnSpc>
            </a:pPr>
            <a:r>
              <a:rPr lang="en-IN" dirty="0" smtClean="0"/>
              <a:t>Important </a:t>
            </a:r>
            <a:r>
              <a:rPr lang="en-IN" dirty="0"/>
              <a:t>role </a:t>
            </a:r>
            <a:r>
              <a:rPr lang="en-IN" dirty="0" smtClean="0"/>
              <a:t>in </a:t>
            </a:r>
            <a:r>
              <a:rPr lang="en-IN" dirty="0"/>
              <a:t>resource constraint setting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="" xmlns:p14="http://schemas.microsoft.com/office/powerpoint/2010/main" val="2716719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/>
              <a:t>Objectives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Dangers </a:t>
            </a:r>
            <a:r>
              <a:rPr lang="en-US" dirty="0"/>
              <a:t>of not initiating </a:t>
            </a:r>
            <a:r>
              <a:rPr lang="en-US" dirty="0" smtClean="0"/>
              <a:t>early enteral </a:t>
            </a:r>
            <a:r>
              <a:rPr lang="en-US" dirty="0"/>
              <a:t>feeds </a:t>
            </a:r>
            <a:endParaRPr lang="en-IN" dirty="0"/>
          </a:p>
          <a:p>
            <a:endParaRPr lang="en-IN" dirty="0" smtClean="0"/>
          </a:p>
          <a:p>
            <a:r>
              <a:rPr lang="en-IN" dirty="0" smtClean="0"/>
              <a:t>Common </a:t>
            </a:r>
            <a:r>
              <a:rPr lang="en-IN" dirty="0"/>
              <a:t>myths regarding early enteral </a:t>
            </a:r>
            <a:r>
              <a:rPr lang="en-IN" dirty="0" smtClean="0"/>
              <a:t>feeding</a:t>
            </a:r>
          </a:p>
          <a:p>
            <a:endParaRPr lang="en-IN" dirty="0"/>
          </a:p>
          <a:p>
            <a:r>
              <a:rPr lang="en-IN" dirty="0" smtClean="0"/>
              <a:t>How </a:t>
            </a:r>
            <a:r>
              <a:rPr lang="en-IN" dirty="0"/>
              <a:t>breast milk prevents </a:t>
            </a:r>
            <a:r>
              <a:rPr lang="en-IN" dirty="0" smtClean="0"/>
              <a:t>infection</a:t>
            </a:r>
          </a:p>
          <a:p>
            <a:endParaRPr lang="en-IN" dirty="0"/>
          </a:p>
          <a:p>
            <a:r>
              <a:rPr lang="en-IN" dirty="0" smtClean="0"/>
              <a:t>Role </a:t>
            </a:r>
            <a:r>
              <a:rPr lang="en-IN" dirty="0"/>
              <a:t>of KMC in prevention of infections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="" xmlns:p14="http://schemas.microsoft.com/office/powerpoint/2010/main" val="3808755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/>
              <a:t>Dangers of </a:t>
            </a:r>
            <a:r>
              <a:rPr lang="en-IN" b="1" dirty="0" smtClean="0"/>
              <a:t>Delayed Feeds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81247"/>
            <a:ext cx="10515600" cy="4351338"/>
          </a:xfrm>
        </p:spPr>
        <p:txBody>
          <a:bodyPr>
            <a:normAutofit/>
          </a:bodyPr>
          <a:lstStyle/>
          <a:p>
            <a:pPr lvl="0">
              <a:lnSpc>
                <a:spcPct val="200000"/>
              </a:lnSpc>
              <a:spcBef>
                <a:spcPts val="0"/>
              </a:spcBef>
            </a:pPr>
            <a:r>
              <a:rPr lang="en-US" dirty="0" smtClean="0"/>
              <a:t>IV cannula placement &amp; IV fluids</a:t>
            </a:r>
          </a:p>
          <a:p>
            <a:pPr lvl="0">
              <a:lnSpc>
                <a:spcPct val="200000"/>
              </a:lnSpc>
              <a:spcBef>
                <a:spcPts val="0"/>
              </a:spcBef>
            </a:pPr>
            <a:r>
              <a:rPr lang="en-US" dirty="0" smtClean="0"/>
              <a:t>Prolonged </a:t>
            </a:r>
            <a:r>
              <a:rPr lang="en-US" dirty="0"/>
              <a:t>hospital stay</a:t>
            </a:r>
            <a:endParaRPr lang="en-IN" dirty="0"/>
          </a:p>
          <a:p>
            <a:pPr lvl="0">
              <a:lnSpc>
                <a:spcPct val="200000"/>
              </a:lnSpc>
              <a:spcBef>
                <a:spcPts val="0"/>
              </a:spcBef>
            </a:pPr>
            <a:r>
              <a:rPr lang="en-US" dirty="0" smtClean="0"/>
              <a:t>Mother baby separation </a:t>
            </a:r>
          </a:p>
          <a:p>
            <a:endParaRPr lang="en-IN" dirty="0" smtClean="0"/>
          </a:p>
          <a:p>
            <a:r>
              <a:rPr lang="en-IN" dirty="0" smtClean="0"/>
              <a:t>Initiating </a:t>
            </a:r>
            <a:r>
              <a:rPr lang="en-IN" dirty="0"/>
              <a:t>breastfeeding after the first hour </a:t>
            </a:r>
          </a:p>
          <a:p>
            <a:pPr lvl="1"/>
            <a:r>
              <a:rPr lang="en-IN" dirty="0"/>
              <a:t>Doubled the risk of neonatal </a:t>
            </a:r>
            <a:r>
              <a:rPr lang="en-IN" dirty="0" smtClean="0"/>
              <a:t>mortality</a:t>
            </a:r>
            <a:endParaRPr lang="en-IN" dirty="0"/>
          </a:p>
          <a:p>
            <a:pPr lvl="0">
              <a:lnSpc>
                <a:spcPct val="200000"/>
              </a:lnSpc>
              <a:spcBef>
                <a:spcPts val="0"/>
              </a:spcBef>
            </a:pPr>
            <a:endParaRPr lang="en-IN" dirty="0" smtClean="0"/>
          </a:p>
        </p:txBody>
      </p:sp>
      <p:sp>
        <p:nvSpPr>
          <p:cNvPr id="4" name="Right Brace 3"/>
          <p:cNvSpPr/>
          <p:nvPr/>
        </p:nvSpPr>
        <p:spPr>
          <a:xfrm>
            <a:off x="6087979" y="2021306"/>
            <a:ext cx="938463" cy="2141621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TextBox 4"/>
          <p:cNvSpPr txBox="1"/>
          <p:nvPr/>
        </p:nvSpPr>
        <p:spPr>
          <a:xfrm>
            <a:off x="7387389" y="2670884"/>
            <a:ext cx="2935706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IN" sz="2800" dirty="0" smtClean="0">
                <a:sym typeface="Symbol" panose="05050102010706020507" pitchFamily="18" charset="2"/>
              </a:rPr>
              <a:t> </a:t>
            </a:r>
            <a:r>
              <a:rPr lang="en-IN" sz="2800" dirty="0" smtClean="0"/>
              <a:t>risk </a:t>
            </a:r>
            <a:r>
              <a:rPr lang="en-IN" sz="2800" dirty="0"/>
              <a:t>of </a:t>
            </a:r>
            <a:r>
              <a:rPr lang="en-IN" sz="2800" dirty="0" smtClean="0"/>
              <a:t>infection</a:t>
            </a:r>
            <a:endParaRPr lang="en-IN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200526" y="6139176"/>
            <a:ext cx="11790948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IN" b="1" dirty="0" smtClean="0"/>
              <a:t>Khan J et al. Timing </a:t>
            </a:r>
            <a:r>
              <a:rPr lang="en-IN" b="1" dirty="0"/>
              <a:t>of breastfeeding initiation and exclusivity of breastfeeding during the first month of life: effects on neonatal mortality and morbidity--a systematic review and </a:t>
            </a:r>
            <a:r>
              <a:rPr lang="en-IN" b="1" dirty="0" smtClean="0"/>
              <a:t>meta-analysis. </a:t>
            </a:r>
            <a:r>
              <a:rPr lang="en-IN" b="1" dirty="0" err="1" smtClean="0"/>
              <a:t>Matern</a:t>
            </a:r>
            <a:r>
              <a:rPr lang="en-IN" b="1" dirty="0" smtClean="0"/>
              <a:t> Child Health J. 2015</a:t>
            </a:r>
            <a:endParaRPr lang="en-IN" dirty="0"/>
          </a:p>
        </p:txBody>
      </p:sp>
    </p:spTree>
    <p:extLst>
      <p:ext uri="{BB962C8B-B14F-4D97-AF65-F5344CB8AC3E}">
        <p14:creationId xmlns="" xmlns:p14="http://schemas.microsoft.com/office/powerpoint/2010/main" val="1441470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smtClean="0"/>
              <a:t>What is not a contraindication of feeding?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CPAP/oxygen </a:t>
            </a:r>
            <a:r>
              <a:rPr lang="en-US" dirty="0"/>
              <a:t>support</a:t>
            </a:r>
            <a:endParaRPr lang="en-IN" dirty="0"/>
          </a:p>
          <a:p>
            <a:pPr lvl="0"/>
            <a:r>
              <a:rPr lang="en-US" dirty="0" smtClean="0"/>
              <a:t>Maternal </a:t>
            </a:r>
            <a:r>
              <a:rPr lang="en-US" dirty="0"/>
              <a:t>HIV</a:t>
            </a:r>
            <a:endParaRPr lang="en-IN" dirty="0"/>
          </a:p>
          <a:p>
            <a:pPr lvl="0"/>
            <a:r>
              <a:rPr lang="en-US" dirty="0" smtClean="0"/>
              <a:t>Isolated regurgitation</a:t>
            </a:r>
            <a:endParaRPr lang="en-IN" dirty="0"/>
          </a:p>
          <a:p>
            <a:pPr lvl="0"/>
            <a:r>
              <a:rPr lang="en-US" dirty="0" smtClean="0"/>
              <a:t>Occasional blood </a:t>
            </a:r>
            <a:r>
              <a:rPr lang="en-US" dirty="0"/>
              <a:t>tinged aspirate </a:t>
            </a:r>
            <a:endParaRPr lang="en-US" dirty="0" smtClean="0"/>
          </a:p>
          <a:p>
            <a:pPr lvl="0"/>
            <a:r>
              <a:rPr lang="en-US" dirty="0" smtClean="0"/>
              <a:t>Isolated apnea</a:t>
            </a:r>
            <a:endParaRPr lang="en-IN" dirty="0"/>
          </a:p>
          <a:p>
            <a:pPr marL="0" indent="0">
              <a:buNone/>
            </a:pPr>
            <a:endParaRPr lang="en-IN" dirty="0" smtClean="0"/>
          </a:p>
          <a:p>
            <a:pPr marL="0" indent="0">
              <a:buNone/>
            </a:pPr>
            <a:r>
              <a:rPr lang="en-IN" dirty="0"/>
              <a:t>If the neonate has minor illness but the abdominal examination is normal, we should continue feeds.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="" xmlns:p14="http://schemas.microsoft.com/office/powerpoint/2010/main" val="2252699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00062"/>
            <a:ext cx="10515600" cy="1325563"/>
          </a:xfrm>
        </p:spPr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How breast milk prevents infection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IN" dirty="0" smtClean="0"/>
              <a:t>Breast milk- rich </a:t>
            </a:r>
            <a:r>
              <a:rPr lang="en-IN" dirty="0"/>
              <a:t>in bioactive </a:t>
            </a:r>
            <a:r>
              <a:rPr lang="en-IN" dirty="0" smtClean="0"/>
              <a:t>factors</a:t>
            </a:r>
          </a:p>
          <a:p>
            <a:pPr lvl="1">
              <a:lnSpc>
                <a:spcPct val="150000"/>
              </a:lnSpc>
            </a:pPr>
            <a:r>
              <a:rPr lang="en-IN" dirty="0" smtClean="0"/>
              <a:t>Augments immunity, prevent infections</a:t>
            </a:r>
          </a:p>
          <a:p>
            <a:pPr lvl="1">
              <a:lnSpc>
                <a:spcPct val="150000"/>
              </a:lnSpc>
            </a:pPr>
            <a:r>
              <a:rPr lang="en-IN" dirty="0" smtClean="0"/>
              <a:t>Secretory Immunoglobulin A- </a:t>
            </a:r>
          </a:p>
          <a:p>
            <a:pPr lvl="2">
              <a:lnSpc>
                <a:spcPct val="150000"/>
              </a:lnSpc>
            </a:pPr>
            <a:r>
              <a:rPr lang="en-IN" dirty="0" smtClean="0"/>
              <a:t>Prevents </a:t>
            </a:r>
            <a:r>
              <a:rPr lang="en-IN" dirty="0"/>
              <a:t>bacteria </a:t>
            </a:r>
            <a:r>
              <a:rPr lang="en-IN" dirty="0" smtClean="0"/>
              <a:t>entry in gut cells</a:t>
            </a:r>
          </a:p>
          <a:p>
            <a:pPr lvl="2">
              <a:lnSpc>
                <a:spcPct val="150000"/>
              </a:lnSpc>
            </a:pPr>
            <a:r>
              <a:rPr lang="en-IN" dirty="0" smtClean="0"/>
              <a:t>Develop </a:t>
            </a:r>
            <a:r>
              <a:rPr lang="en-IN" dirty="0"/>
              <a:t>against local </a:t>
            </a:r>
            <a:r>
              <a:rPr lang="en-IN" dirty="0" smtClean="0"/>
              <a:t>pathogens </a:t>
            </a:r>
          </a:p>
          <a:p>
            <a:pPr lvl="1">
              <a:lnSpc>
                <a:spcPct val="150000"/>
              </a:lnSpc>
            </a:pPr>
            <a:r>
              <a:rPr lang="en-IN" dirty="0" smtClean="0"/>
              <a:t>White </a:t>
            </a:r>
            <a:r>
              <a:rPr lang="en-IN" dirty="0"/>
              <a:t>blood </a:t>
            </a:r>
            <a:r>
              <a:rPr lang="en-IN" dirty="0" smtClean="0"/>
              <a:t>cells </a:t>
            </a:r>
          </a:p>
          <a:p>
            <a:pPr lvl="1">
              <a:lnSpc>
                <a:spcPct val="150000"/>
              </a:lnSpc>
            </a:pPr>
            <a:r>
              <a:rPr lang="en-IN" dirty="0" smtClean="0"/>
              <a:t>Lysozyme </a:t>
            </a:r>
            <a:r>
              <a:rPr lang="en-IN" dirty="0"/>
              <a:t>and </a:t>
            </a:r>
            <a:r>
              <a:rPr lang="en-IN" dirty="0" err="1" smtClean="0"/>
              <a:t>lactoferrin</a:t>
            </a:r>
            <a:r>
              <a:rPr lang="en-IN" dirty="0" smtClean="0"/>
              <a:t>- antibacterial </a:t>
            </a:r>
            <a:r>
              <a:rPr lang="en-IN" dirty="0"/>
              <a:t>anti-viral and antifungal </a:t>
            </a:r>
            <a:endParaRPr lang="en-IN" dirty="0" smtClean="0"/>
          </a:p>
          <a:p>
            <a:pPr lvl="1">
              <a:lnSpc>
                <a:spcPct val="150000"/>
              </a:lnSpc>
            </a:pPr>
            <a:r>
              <a:rPr lang="en-IN" dirty="0" smtClean="0"/>
              <a:t>Oligosaccharides- prevent bacterial attachment to mucosa</a:t>
            </a:r>
            <a:endParaRPr lang="en-IN" dirty="0"/>
          </a:p>
          <a:p>
            <a:endParaRPr lang="en-IN" dirty="0"/>
          </a:p>
        </p:txBody>
      </p:sp>
    </p:spTree>
    <p:extLst>
      <p:ext uri="{BB962C8B-B14F-4D97-AF65-F5344CB8AC3E}">
        <p14:creationId xmlns="" xmlns:p14="http://schemas.microsoft.com/office/powerpoint/2010/main" val="199030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smtClean="0"/>
              <a:t>How KMC prevents infection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82670"/>
          </a:xfrm>
        </p:spPr>
        <p:txBody>
          <a:bodyPr>
            <a:normAutofit/>
          </a:bodyPr>
          <a:lstStyle/>
          <a:p>
            <a:r>
              <a:rPr lang="en-IN" dirty="0" smtClean="0">
                <a:sym typeface="Symbol" panose="05050102010706020507" pitchFamily="18" charset="2"/>
              </a:rPr>
              <a:t></a:t>
            </a:r>
            <a:r>
              <a:rPr lang="en-IN" dirty="0" smtClean="0"/>
              <a:t> mortality- </a:t>
            </a:r>
            <a:r>
              <a:rPr lang="en-IN" dirty="0"/>
              <a:t>40% </a:t>
            </a:r>
            <a:r>
              <a:rPr lang="en-IN" dirty="0" smtClean="0"/>
              <a:t>(</a:t>
            </a:r>
            <a:r>
              <a:rPr lang="en-IN" dirty="0" err="1" smtClean="0"/>
              <a:t>esp</a:t>
            </a:r>
            <a:r>
              <a:rPr lang="en-IN" dirty="0" smtClean="0"/>
              <a:t> LBW neonates)</a:t>
            </a:r>
            <a:endParaRPr lang="en-IN" dirty="0"/>
          </a:p>
          <a:p>
            <a:r>
              <a:rPr lang="en-IN" dirty="0">
                <a:sym typeface="Symbol" panose="05050102010706020507" pitchFamily="18" charset="2"/>
              </a:rPr>
              <a:t></a:t>
            </a:r>
            <a:r>
              <a:rPr lang="en-IN" dirty="0" smtClean="0"/>
              <a:t> </a:t>
            </a:r>
            <a:r>
              <a:rPr lang="en-IN" dirty="0"/>
              <a:t>nosocomial </a:t>
            </a:r>
            <a:r>
              <a:rPr lang="en-IN" dirty="0" smtClean="0"/>
              <a:t>infection- 55</a:t>
            </a:r>
            <a:r>
              <a:rPr lang="en-IN" dirty="0"/>
              <a:t>%</a:t>
            </a:r>
          </a:p>
          <a:p>
            <a:r>
              <a:rPr lang="en-IN" dirty="0" smtClean="0"/>
              <a:t>Prevents hypothermia- 66%</a:t>
            </a:r>
          </a:p>
          <a:p>
            <a:pPr lvl="1"/>
            <a:r>
              <a:rPr lang="en-US" dirty="0" smtClean="0"/>
              <a:t>Less interventions- less infections</a:t>
            </a:r>
            <a:endParaRPr lang="en-IN" dirty="0"/>
          </a:p>
          <a:p>
            <a:r>
              <a:rPr lang="en-IN" dirty="0" smtClean="0"/>
              <a:t>Improved </a:t>
            </a:r>
            <a:r>
              <a:rPr lang="en-IN" dirty="0"/>
              <a:t>breastfeeding rates </a:t>
            </a:r>
            <a:endParaRPr lang="en-IN" dirty="0" smtClean="0"/>
          </a:p>
          <a:p>
            <a:pPr lvl="1"/>
            <a:r>
              <a:rPr lang="en-US" dirty="0" smtClean="0"/>
              <a:t>Decreased infection</a:t>
            </a:r>
            <a:endParaRPr lang="en-IN" dirty="0"/>
          </a:p>
          <a:p>
            <a:r>
              <a:rPr lang="en-IN" dirty="0" smtClean="0">
                <a:sym typeface="Symbol" panose="05050102010706020507" pitchFamily="18" charset="2"/>
              </a:rPr>
              <a:t> </a:t>
            </a:r>
            <a:r>
              <a:rPr lang="en-IN" dirty="0" smtClean="0"/>
              <a:t>hospital </a:t>
            </a:r>
            <a:r>
              <a:rPr lang="en-IN" dirty="0"/>
              <a:t>stay </a:t>
            </a:r>
            <a:endParaRPr lang="en-IN" dirty="0" smtClean="0"/>
          </a:p>
          <a:p>
            <a:pPr lvl="1"/>
            <a:r>
              <a:rPr lang="en-IN" dirty="0" smtClean="0">
                <a:sym typeface="Symbol" panose="05050102010706020507" pitchFamily="18" charset="2"/>
              </a:rPr>
              <a:t> exposure to pathogens</a:t>
            </a:r>
            <a:endParaRPr lang="en-IN" dirty="0"/>
          </a:p>
        </p:txBody>
      </p:sp>
    </p:spTree>
    <p:extLst>
      <p:ext uri="{BB962C8B-B14F-4D97-AF65-F5344CB8AC3E}">
        <p14:creationId xmlns="" xmlns:p14="http://schemas.microsoft.com/office/powerpoint/2010/main" val="1893461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/>
              <a:t>Summary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200000"/>
              </a:lnSpc>
            </a:pPr>
            <a:r>
              <a:rPr lang="en-IN" dirty="0" smtClean="0"/>
              <a:t>Delay in feeds- increases the risk of death, acquired infections </a:t>
            </a:r>
          </a:p>
          <a:p>
            <a:pPr>
              <a:lnSpc>
                <a:spcPct val="200000"/>
              </a:lnSpc>
            </a:pPr>
            <a:r>
              <a:rPr lang="en-IN" dirty="0" smtClean="0"/>
              <a:t>Enteral feeds- initiated within first hour of life unless contraindicated</a:t>
            </a:r>
          </a:p>
          <a:p>
            <a:pPr>
              <a:lnSpc>
                <a:spcPct val="200000"/>
              </a:lnSpc>
            </a:pPr>
            <a:r>
              <a:rPr lang="en-IN" dirty="0" smtClean="0"/>
              <a:t>Minor problems &amp; normal abdominal examination- continue feeds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Numerous </a:t>
            </a:r>
            <a:r>
              <a:rPr lang="en-US" dirty="0" err="1" smtClean="0"/>
              <a:t>biofactors</a:t>
            </a:r>
            <a:r>
              <a:rPr lang="en-US" dirty="0" smtClean="0"/>
              <a:t> in breast milk- prevent infection</a:t>
            </a:r>
          </a:p>
          <a:p>
            <a:pPr lvl="0">
              <a:lnSpc>
                <a:spcPct val="200000"/>
              </a:lnSpc>
            </a:pPr>
            <a:r>
              <a:rPr lang="en-IN" dirty="0"/>
              <a:t>KMC prevents mortality and morbidity especially in LBW </a:t>
            </a:r>
            <a:r>
              <a:rPr lang="en-IN" dirty="0" smtClean="0"/>
              <a:t>neonates</a:t>
            </a:r>
            <a:endParaRPr lang="en-IN" dirty="0"/>
          </a:p>
        </p:txBody>
      </p:sp>
    </p:spTree>
    <p:extLst>
      <p:ext uri="{BB962C8B-B14F-4D97-AF65-F5344CB8AC3E}">
        <p14:creationId xmlns="" xmlns:p14="http://schemas.microsoft.com/office/powerpoint/2010/main" val="99007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329</Words>
  <Application>Microsoft Office PowerPoint</Application>
  <PresentationFormat>Custom</PresentationFormat>
  <Paragraphs>63</Paragraphs>
  <Slides>8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Office Theme</vt:lpstr>
      <vt:lpstr>CorelDRAW!</vt:lpstr>
      <vt:lpstr>Role of Early Feeds, Breastmilk &amp; KMC in Infection Prevention</vt:lpstr>
      <vt:lpstr>Introduction</vt:lpstr>
      <vt:lpstr>Objectives</vt:lpstr>
      <vt:lpstr>Dangers of Delayed Feeds</vt:lpstr>
      <vt:lpstr>What is not a contraindication of feeding?</vt:lpstr>
      <vt:lpstr> How breast milk prevents infection</vt:lpstr>
      <vt:lpstr>How KMC prevents infection</vt:lpstr>
      <vt:lpstr>Summary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Importance of Early Feeding for Infection Prevention</dc:title>
  <dc:creator>HP</dc:creator>
  <cp:lastModifiedBy>Designo</cp:lastModifiedBy>
  <cp:revision>17</cp:revision>
  <dcterms:created xsi:type="dcterms:W3CDTF">2017-02-17T08:20:08Z</dcterms:created>
  <dcterms:modified xsi:type="dcterms:W3CDTF">2017-06-13T09:24:57Z</dcterms:modified>
</cp:coreProperties>
</file>