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8" r:id="rId4"/>
    <p:sldId id="257" r:id="rId5"/>
    <p:sldId id="270" r:id="rId6"/>
    <p:sldId id="271" r:id="rId7"/>
    <p:sldId id="262" r:id="rId8"/>
    <p:sldId id="263" r:id="rId9"/>
    <p:sldId id="265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96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74" y="-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dirty="0"/>
              <a:t>PARIJAT CHANDRA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942821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dirty="0"/>
              <a:t>PARIJAT CHANDRA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773725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FF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467817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422289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265899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9060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285343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327850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180623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293025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161219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D08FF-9F6F-4BA2-A02A-AA9CABB96F7A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73159-EE19-40E2-8EEE-2D926B2C0F0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492478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967816"/>
            <a:ext cx="9144000" cy="1254879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ROP Treatment</a:t>
            </a:r>
            <a:endParaRPr lang="en-IN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799471"/>
            <a:ext cx="9144000" cy="2458329"/>
          </a:xfrm>
        </p:spPr>
        <p:txBody>
          <a:bodyPr>
            <a:normAutofit fontScale="92500" lnSpcReduction="10000"/>
          </a:bodyPr>
          <a:lstStyle/>
          <a:p>
            <a:r>
              <a:rPr lang="en-IN" dirty="0" err="1"/>
              <a:t>Dr.</a:t>
            </a:r>
            <a:r>
              <a:rPr lang="en-IN" dirty="0"/>
              <a:t> PARIJAT CHANDRA </a:t>
            </a:r>
          </a:p>
          <a:p>
            <a:r>
              <a:rPr lang="en-IN" dirty="0"/>
              <a:t>MD, DNB</a:t>
            </a:r>
          </a:p>
          <a:p>
            <a:endParaRPr lang="en-IN" dirty="0"/>
          </a:p>
          <a:p>
            <a:r>
              <a:rPr lang="en-IN" dirty="0"/>
              <a:t>Additional Professor (Ophthalmology)</a:t>
            </a:r>
          </a:p>
          <a:p>
            <a:r>
              <a:rPr lang="en-IN" dirty="0" err="1"/>
              <a:t>Vitreoretina</a:t>
            </a:r>
            <a:r>
              <a:rPr lang="en-IN" dirty="0"/>
              <a:t> &amp; ROP Services, </a:t>
            </a:r>
          </a:p>
          <a:p>
            <a:r>
              <a:rPr lang="en-IN" dirty="0"/>
              <a:t>R.P. Centre, AIIMS, New Delhi</a:t>
            </a:r>
          </a:p>
        </p:txBody>
      </p:sp>
    </p:spTree>
    <p:extLst>
      <p:ext uri="{BB962C8B-B14F-4D97-AF65-F5344CB8AC3E}">
        <p14:creationId xmlns:p14="http://schemas.microsoft.com/office/powerpoint/2010/main" xmlns="" val="3950634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rgbClr val="FF0000"/>
                </a:solidFill>
              </a:rPr>
              <a:t>Indications of laser treatment </a:t>
            </a: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Early Treatment of ROP (ETROP) guidelines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u="sng" dirty="0"/>
              <a:t>Type I ROP - Treat </a:t>
            </a:r>
          </a:p>
          <a:p>
            <a:pPr marL="457200" lvl="1" indent="0">
              <a:buFont typeface="Wingdings" panose="05000000000000000000" pitchFamily="2" charset="2"/>
              <a:buChar char="§"/>
              <a:defRPr/>
            </a:pPr>
            <a:r>
              <a:rPr lang="en-US" sz="2800" dirty="0"/>
              <a:t> Zone I, any stage with plus </a:t>
            </a:r>
          </a:p>
          <a:p>
            <a:pPr marL="457200" lvl="1" indent="0">
              <a:buFont typeface="Wingdings" panose="05000000000000000000" pitchFamily="2" charset="2"/>
              <a:buChar char="§"/>
              <a:defRPr/>
            </a:pPr>
            <a:r>
              <a:rPr lang="en-US" sz="2800" dirty="0"/>
              <a:t> Zone I, stage 3 without plus</a:t>
            </a:r>
          </a:p>
          <a:p>
            <a:pPr marL="457200" lvl="1" indent="0">
              <a:buFont typeface="Wingdings" panose="05000000000000000000" pitchFamily="2" charset="2"/>
              <a:buChar char="§"/>
              <a:defRPr/>
            </a:pPr>
            <a:r>
              <a:rPr lang="en-US" sz="2800" dirty="0"/>
              <a:t> Zone II, stage 2-3 with plus</a:t>
            </a:r>
          </a:p>
          <a:p>
            <a:pPr marL="457200" lvl="1" indent="0">
              <a:buNone/>
              <a:defRPr/>
            </a:pPr>
            <a:r>
              <a:rPr lang="en-IN" sz="2800" dirty="0"/>
              <a:t>(Including APROP)</a:t>
            </a:r>
            <a:endParaRPr lang="en-US" sz="2800" dirty="0"/>
          </a:p>
          <a:p>
            <a:pPr marL="0" indent="0">
              <a:buNone/>
            </a:pPr>
            <a:r>
              <a:rPr lang="en-US" altLang="en-US" sz="1800" dirty="0"/>
              <a:t> </a:t>
            </a:r>
            <a:endParaRPr lang="en-US" sz="1800" dirty="0"/>
          </a:p>
        </p:txBody>
      </p:sp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548639" y="5535613"/>
            <a:ext cx="8077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3200" i="1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 sz="3200" i="1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 sz="3200" i="1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 sz="3200" i="1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 sz="3200" i="1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i="1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/>
            <a:r>
              <a:rPr lang="en-US" altLang="en-US" sz="1600" dirty="0"/>
              <a:t>       </a:t>
            </a:r>
            <a:endParaRPr lang="en-IN" altLang="en-US" sz="1800" dirty="0"/>
          </a:p>
        </p:txBody>
      </p:sp>
    </p:spTree>
    <p:extLst>
      <p:ext uri="{BB962C8B-B14F-4D97-AF65-F5344CB8AC3E}">
        <p14:creationId xmlns:p14="http://schemas.microsoft.com/office/powerpoint/2010/main" xmlns="" val="411972114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Mechanism of laser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271463">
              <a:buFont typeface="Wingdings" pitchFamily="2" charset="2"/>
              <a:buChar char="§"/>
              <a:defRPr/>
            </a:pPr>
            <a:r>
              <a:rPr lang="en-US" dirty="0"/>
              <a:t>Laser destroys avascular retina</a:t>
            </a:r>
          </a:p>
          <a:p>
            <a:pPr indent="271463">
              <a:buFont typeface="Wingdings" pitchFamily="2" charset="2"/>
              <a:buChar char="§"/>
              <a:defRPr/>
            </a:pPr>
            <a:endParaRPr lang="en-US" dirty="0"/>
          </a:p>
          <a:p>
            <a:pPr indent="271463">
              <a:buFont typeface="Wingdings" pitchFamily="2" charset="2"/>
              <a:buChar char="§"/>
              <a:defRPr/>
            </a:pPr>
            <a:r>
              <a:rPr lang="en-US" dirty="0"/>
              <a:t>Removes ischemic stimulus </a:t>
            </a:r>
          </a:p>
          <a:p>
            <a:pPr indent="271463">
              <a:buFont typeface="Wingdings" pitchFamily="2" charset="2"/>
              <a:buChar char="§"/>
              <a:defRPr/>
            </a:pPr>
            <a:endParaRPr lang="en-US" dirty="0"/>
          </a:p>
          <a:p>
            <a:pPr indent="271463">
              <a:buFont typeface="Wingdings" pitchFamily="2" charset="2"/>
              <a:buChar char="§"/>
              <a:defRPr/>
            </a:pPr>
            <a:r>
              <a:rPr lang="en-US" dirty="0"/>
              <a:t>Decrease neovascularization, fibrovascular proliferation</a:t>
            </a:r>
          </a:p>
          <a:p>
            <a:pPr indent="271463">
              <a:buFont typeface="Wingdings" pitchFamily="2" charset="2"/>
              <a:buChar char="§"/>
              <a:defRPr/>
            </a:pPr>
            <a:endParaRPr lang="en-US" dirty="0"/>
          </a:p>
          <a:p>
            <a:pPr indent="271463">
              <a:buFont typeface="Wingdings" pitchFamily="2" charset="2"/>
              <a:buChar char="§"/>
              <a:defRPr/>
            </a:pPr>
            <a:r>
              <a:rPr lang="en-US" dirty="0"/>
              <a:t>Regression of ROP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457078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Laser procedure 	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554273" cy="4351338"/>
          </a:xfrm>
        </p:spPr>
        <p:txBody>
          <a:bodyPr>
            <a:normAutofit fontScale="92500" lnSpcReduction="10000"/>
          </a:bodyPr>
          <a:lstStyle/>
          <a:p>
            <a:pPr indent="271463">
              <a:buFont typeface="Wingdings" charset="2"/>
              <a:buChar char="§"/>
            </a:pPr>
            <a:r>
              <a:rPr lang="en-IN" dirty="0"/>
              <a:t>Informed parental consent necessary</a:t>
            </a:r>
          </a:p>
          <a:p>
            <a:pPr indent="271463">
              <a:buFont typeface="Wingdings" charset="2"/>
              <a:buChar char="§"/>
            </a:pPr>
            <a:endParaRPr lang="en-IN" dirty="0"/>
          </a:p>
          <a:p>
            <a:pPr indent="271463">
              <a:buFont typeface="Wingdings" charset="2"/>
              <a:buChar char="§"/>
            </a:pPr>
            <a:r>
              <a:rPr lang="en-IN" dirty="0"/>
              <a:t>Monitoring by neonatologist</a:t>
            </a:r>
          </a:p>
          <a:p>
            <a:pPr indent="271463">
              <a:buFont typeface="Wingdings" charset="2"/>
              <a:buChar char="§"/>
            </a:pPr>
            <a:endParaRPr lang="en-IN" dirty="0"/>
          </a:p>
          <a:p>
            <a:pPr indent="271463">
              <a:buFont typeface="Wingdings" charset="2"/>
              <a:buChar char="§"/>
            </a:pPr>
            <a:r>
              <a:rPr lang="en-IN" dirty="0"/>
              <a:t>Laser photocoagulation of avascular retina </a:t>
            </a:r>
            <a:r>
              <a:rPr lang="en-US" dirty="0"/>
              <a:t>within 48 hours when indicated </a:t>
            </a:r>
          </a:p>
          <a:p>
            <a:pPr indent="271463">
              <a:buFont typeface="Wingdings" charset="2"/>
              <a:buChar char="§"/>
            </a:pPr>
            <a:endParaRPr lang="en-US" dirty="0"/>
          </a:p>
          <a:p>
            <a:pPr indent="271463">
              <a:buFont typeface="Wingdings" charset="2"/>
              <a:buChar char="§"/>
            </a:pPr>
            <a:r>
              <a:rPr lang="en-US" dirty="0"/>
              <a:t>Both eyes – 1 sitting under topical anesthesia by trained expert using indirect laser ophthalmoscope</a:t>
            </a:r>
          </a:p>
          <a:p>
            <a:endParaRPr lang="en-IN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2473" y="1825625"/>
            <a:ext cx="39624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435662" y="4806736"/>
            <a:ext cx="2323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Lasered regressed ROP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01985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 laser follow up	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160358" cy="4351338"/>
          </a:xfrm>
        </p:spPr>
        <p:txBody>
          <a:bodyPr>
            <a:normAutofit/>
          </a:bodyPr>
          <a:lstStyle/>
          <a:p>
            <a:pPr indent="271463">
              <a:buFont typeface="Wingdings" charset="2"/>
              <a:buChar char="§"/>
            </a:pPr>
            <a:r>
              <a:rPr lang="en-IN" dirty="0"/>
              <a:t>Antibiotic/ steroid + tears eye drops TDS – 5 days</a:t>
            </a:r>
          </a:p>
          <a:p>
            <a:pPr indent="271463">
              <a:buFont typeface="Wingdings" charset="2"/>
              <a:buChar char="§"/>
            </a:pPr>
            <a:endParaRPr lang="en-IN" dirty="0"/>
          </a:p>
          <a:p>
            <a:pPr indent="271463">
              <a:buFont typeface="Wingdings" charset="2"/>
              <a:buChar char="§"/>
            </a:pPr>
            <a:r>
              <a:rPr lang="en-IN" dirty="0"/>
              <a:t>Follow up 1 weekly to observe ROP progression/ regression</a:t>
            </a:r>
          </a:p>
          <a:p>
            <a:pPr indent="271463">
              <a:buFont typeface="Wingdings" charset="2"/>
              <a:buChar char="§"/>
            </a:pPr>
            <a:endParaRPr lang="en-IN" dirty="0"/>
          </a:p>
          <a:p>
            <a:pPr indent="271463">
              <a:buFont typeface="Wingdings" charset="2"/>
              <a:buChar char="§"/>
            </a:pPr>
            <a:r>
              <a:rPr lang="en-IN" dirty="0"/>
              <a:t>Review for laser augmentation in skip areas</a:t>
            </a:r>
          </a:p>
          <a:p>
            <a:pPr indent="271463">
              <a:buFont typeface="Wingdings" charset="2"/>
              <a:buChar char="§"/>
            </a:pPr>
            <a:endParaRPr lang="en-IN" dirty="0"/>
          </a:p>
          <a:p>
            <a:pPr indent="271463">
              <a:buFont typeface="Wingdings" charset="2"/>
              <a:buChar char="§"/>
            </a:pPr>
            <a:r>
              <a:rPr lang="en-IN" dirty="0"/>
              <a:t>Long term follow up 4 monthly for retinal status and refraction</a:t>
            </a:r>
          </a:p>
          <a:p>
            <a:pPr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968970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usage</a:t>
            </a:r>
            <a:r>
              <a:rPr lang="en-US"/>
              <a:t>: Anti </a:t>
            </a:r>
            <a:r>
              <a:rPr lang="en-US" dirty="0"/>
              <a:t>VEGF drugs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192617" cy="4351338"/>
          </a:xfrm>
        </p:spPr>
        <p:txBody>
          <a:bodyPr>
            <a:normAutofit/>
          </a:bodyPr>
          <a:lstStyle/>
          <a:p>
            <a:r>
              <a:rPr lang="en-US" dirty="0"/>
              <a:t>Significant benefit in Zone 1 ROP (APROP) regression -  adjunct to laser treatment</a:t>
            </a:r>
          </a:p>
          <a:p>
            <a:endParaRPr lang="en-US" dirty="0"/>
          </a:p>
          <a:p>
            <a:r>
              <a:rPr lang="en-US" dirty="0"/>
              <a:t>Helps reduce iris </a:t>
            </a:r>
            <a:r>
              <a:rPr lang="en-US" dirty="0" err="1"/>
              <a:t>neovessels</a:t>
            </a:r>
            <a:r>
              <a:rPr lang="en-US" dirty="0"/>
              <a:t> - pupillary dilation in rigid pupils with plus disease, allowing laser treatment</a:t>
            </a:r>
          </a:p>
          <a:p>
            <a:endParaRPr lang="en-US" dirty="0"/>
          </a:p>
          <a:p>
            <a:r>
              <a:rPr lang="en-US" dirty="0"/>
              <a:t>Promote vascularization towards into periphery - improving visual field (unlike laser)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37393" y="670780"/>
            <a:ext cx="3282379" cy="2461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37393" y="3553126"/>
            <a:ext cx="3316088" cy="24870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81249" y="3068887"/>
            <a:ext cx="299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Iris </a:t>
            </a:r>
            <a:r>
              <a:rPr lang="en-IN" dirty="0" err="1"/>
              <a:t>neovessels</a:t>
            </a:r>
            <a:r>
              <a:rPr lang="en-IN" dirty="0"/>
              <a:t> with rigid pupil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625702" y="5970433"/>
            <a:ext cx="3127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APROP with severe plus disease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52874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 of anti VEGF drugs	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 clarity on dose/ number of injections </a:t>
            </a:r>
          </a:p>
          <a:p>
            <a:r>
              <a:rPr lang="en-US" dirty="0"/>
              <a:t>No clarity on which anti VEGF drug is better</a:t>
            </a:r>
          </a:p>
          <a:p>
            <a:r>
              <a:rPr lang="en-US" dirty="0"/>
              <a:t>Risk of systemic absorption and side effects</a:t>
            </a:r>
          </a:p>
          <a:p>
            <a:r>
              <a:rPr lang="en-US" dirty="0"/>
              <a:t>No study on long term outcomes</a:t>
            </a:r>
          </a:p>
          <a:p>
            <a:r>
              <a:rPr lang="en-US" dirty="0"/>
              <a:t>Delayed recurrences common</a:t>
            </a:r>
            <a:endParaRPr lang="en-IN" sz="1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47516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ROP surgery	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en-US" dirty="0"/>
              <a:t>Stage 4 ROP -  Subtotal retinal detachment</a:t>
            </a:r>
          </a:p>
          <a:p>
            <a:r>
              <a:rPr lang="en-US" dirty="0"/>
              <a:t>25G/27G lens sparing vitreoretinal surgery - good outcomes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4098" y="3247292"/>
            <a:ext cx="3903617" cy="292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1069" y="3247293"/>
            <a:ext cx="3905867" cy="292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rrow: Right 5"/>
          <p:cNvSpPr/>
          <p:nvPr/>
        </p:nvSpPr>
        <p:spPr>
          <a:xfrm>
            <a:off x="5392758" y="4480560"/>
            <a:ext cx="753269" cy="7707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34965" y="6175005"/>
            <a:ext cx="1439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Stage 4B ROP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362976" y="6175005"/>
            <a:ext cx="14725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Postoperative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15952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ROP surgery 	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71517"/>
            <a:ext cx="10515600" cy="4351338"/>
          </a:xfrm>
        </p:spPr>
        <p:txBody>
          <a:bodyPr/>
          <a:lstStyle/>
          <a:p>
            <a:r>
              <a:rPr lang="en-US" dirty="0"/>
              <a:t>Stage 5  ROP -  Total retinal detachment - Poor prognosis</a:t>
            </a:r>
          </a:p>
          <a:p>
            <a:r>
              <a:rPr lang="en-US" dirty="0"/>
              <a:t>Surgical trial in hope of restoring navigable vision in bilateral cases</a:t>
            </a:r>
            <a:endParaRPr lang="en-I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3121" y="3393242"/>
            <a:ext cx="3380233" cy="27837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1" y="3393242"/>
            <a:ext cx="3711628" cy="2783721"/>
          </a:xfrm>
          <a:prstGeom prst="rect">
            <a:avLst/>
          </a:prstGeom>
        </p:spPr>
      </p:pic>
      <p:sp>
        <p:nvSpPr>
          <p:cNvPr id="6" name="Arrow: Right 5"/>
          <p:cNvSpPr/>
          <p:nvPr/>
        </p:nvSpPr>
        <p:spPr>
          <a:xfrm>
            <a:off x="5392758" y="4480560"/>
            <a:ext cx="753269" cy="7707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34965" y="6175005"/>
            <a:ext cx="1314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Stage 5 ROP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311461" y="6150482"/>
            <a:ext cx="14725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Postoperative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91711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Key messages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dirty="0"/>
              <a:t>Laser treatment for ROP is effective and has good outcomes</a:t>
            </a:r>
          </a:p>
          <a:p>
            <a:endParaRPr lang="en-IN" dirty="0"/>
          </a:p>
          <a:p>
            <a:r>
              <a:rPr lang="en-IN" dirty="0"/>
              <a:t>Anti VEGF drugs is useful in adjunct to laser in selected cases</a:t>
            </a:r>
          </a:p>
          <a:p>
            <a:endParaRPr lang="en-IN" dirty="0"/>
          </a:p>
          <a:p>
            <a:r>
              <a:rPr lang="en-IN" dirty="0"/>
              <a:t>Surgery for ROP is useful in selected advanced cases, but prognosis is poor in stage 5 ROP</a:t>
            </a:r>
          </a:p>
          <a:p>
            <a:endParaRPr lang="en-IN" dirty="0"/>
          </a:p>
          <a:p>
            <a:r>
              <a:rPr lang="en-IN" dirty="0"/>
              <a:t>Timely ROP screening and treatment is a key to prevent ROP blindness</a:t>
            </a:r>
          </a:p>
        </p:txBody>
      </p:sp>
    </p:spTree>
    <p:extLst>
      <p:ext uri="{BB962C8B-B14F-4D97-AF65-F5344CB8AC3E}">
        <p14:creationId xmlns:p14="http://schemas.microsoft.com/office/powerpoint/2010/main" xmlns="" val="3470398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444</TotalTime>
  <Words>373</Words>
  <Application>Microsoft Office PowerPoint</Application>
  <PresentationFormat>Custom</PresentationFormat>
  <Paragraphs>74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ROP Treatment</vt:lpstr>
      <vt:lpstr>Indications of laser treatment </vt:lpstr>
      <vt:lpstr>Mechanism of laser</vt:lpstr>
      <vt:lpstr>Laser procedure  </vt:lpstr>
      <vt:lpstr>Post laser follow up </vt:lpstr>
      <vt:lpstr>Current usage: Anti VEGF drugs</vt:lpstr>
      <vt:lpstr>Limitations of anti VEGF drugs </vt:lpstr>
      <vt:lpstr>ROP surgery </vt:lpstr>
      <vt:lpstr>ROP surgery  </vt:lpstr>
      <vt:lpstr>Key messages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ROP Treatment</dc:title>
  <dc:creator>Parijat Chandra</dc:creator>
  <cp:lastModifiedBy>JKSM</cp:lastModifiedBy>
  <cp:revision>55</cp:revision>
  <dcterms:created xsi:type="dcterms:W3CDTF">2017-03-10T09:32:32Z</dcterms:created>
  <dcterms:modified xsi:type="dcterms:W3CDTF">2017-09-22T15:18:07Z</dcterms:modified>
</cp:coreProperties>
</file>