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4" r:id="rId1"/>
  </p:sldMasterIdLst>
  <p:notesMasterIdLst>
    <p:notesMasterId r:id="rId7"/>
  </p:notesMasterIdLst>
  <p:sldIdLst>
    <p:sldId id="256" r:id="rId2"/>
    <p:sldId id="260" r:id="rId3"/>
    <p:sldId id="262" r:id="rId4"/>
    <p:sldId id="259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3B4A5"/>
    <a:srgbClr val="4C9E8E"/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591" autoAdjust="0"/>
    <p:restoredTop sz="94799" autoAdjust="0"/>
  </p:normalViewPr>
  <p:slideViewPr>
    <p:cSldViewPr snapToGrid="0" snapToObjects="1">
      <p:cViewPr varScale="1">
        <p:scale>
          <a:sx n="73" d="100"/>
          <a:sy n="73" d="100"/>
        </p:scale>
        <p:origin x="-126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18"/>
  <c:chart>
    <c:autoTitleDeleted val="1"/>
    <c:plotArea>
      <c:layout>
        <c:manualLayout>
          <c:layoutTarget val="inner"/>
          <c:xMode val="edge"/>
          <c:yMode val="edge"/>
          <c:x val="0.11894233806754001"/>
          <c:y val="0.11528930572307201"/>
          <c:w val="0.57600433903706194"/>
          <c:h val="0.79874880467686815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Lbls>
            <c:dLbl>
              <c:idx val="0"/>
              <c:layout>
                <c:manualLayout>
                  <c:x val="6.6025905732812806E-2"/>
                  <c:y val="2.6808910593257209E-2"/>
                </c:manualLayout>
              </c:layout>
              <c:tx>
                <c:rich>
                  <a:bodyPr/>
                  <a:lstStyle/>
                  <a:p>
                    <a:r>
                      <a:rPr lang="en-US" sz="1600" dirty="0"/>
                      <a:t>Preterm birth complications
15%</a:t>
                    </a:r>
                  </a:p>
                </c:rich>
              </c:tx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1B7-4F79-89EC-783D3C2ABF1B}"/>
                </c:ext>
              </c:extLst>
            </c:dLbl>
            <c:dLbl>
              <c:idx val="2"/>
              <c:layout>
                <c:manualLayout>
                  <c:x val="2.3376778397909505E-2"/>
                  <c:y val="-2.9836625901191002E-2"/>
                </c:manualLayout>
              </c:layout>
              <c:tx>
                <c:rich>
                  <a:bodyPr/>
                  <a:lstStyle/>
                  <a:p>
                    <a:pPr>
                      <a:defRPr sz="1600">
                        <a:solidFill>
                          <a:schemeClr val="tx1"/>
                        </a:solidFill>
                      </a:defRPr>
                    </a:pPr>
                    <a:r>
                      <a:rPr lang="en-US" sz="1600" dirty="0">
                        <a:solidFill>
                          <a:schemeClr val="tx1"/>
                        </a:solidFill>
                      </a:rPr>
                      <a:t>Sepsis, pneumonia, diarrhea
9% </a:t>
                    </a:r>
                    <a:endParaRPr lang="en-US" sz="1600" b="1" dirty="0">
                      <a:solidFill>
                        <a:schemeClr val="tx1"/>
                      </a:solidFill>
                    </a:endParaRPr>
                  </a:p>
                </c:rich>
              </c:tx>
              <c:spPr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1B7-4F79-89EC-783D3C2ABF1B}"/>
                </c:ext>
              </c:extLst>
            </c:dLbl>
            <c:dLbl>
              <c:idx val="3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1B7-4F79-89EC-783D3C2ABF1B}"/>
                </c:ext>
              </c:extLst>
            </c:dLbl>
            <c:dLbl>
              <c:idx val="4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1B7-4F79-89EC-783D3C2ABF1B}"/>
                </c:ext>
              </c:extLst>
            </c:dLbl>
            <c:dLbl>
              <c:idx val="5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A1B7-4F79-89EC-783D3C2ABF1B}"/>
                </c:ext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sz="1600" dirty="0"/>
                      <a:t>Children 1-59 months
</a:t>
                    </a:r>
                    <a:r>
                      <a:rPr lang="en-US" sz="1600" b="1" dirty="0">
                        <a:solidFill>
                          <a:srgbClr val="FF0000"/>
                        </a:solidFill>
                      </a:rPr>
                      <a:t>56% </a:t>
                    </a:r>
                  </a:p>
                </c:rich>
              </c:tx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1B7-4F79-89EC-783D3C2ABF1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/>
                    </a:solidFill>
                  </a:defRPr>
                </a:pPr>
                <a:endParaRPr lang="en-US"/>
              </a:p>
            </c:txPr>
            <c:showCatName val="1"/>
            <c:showPercent val="1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Preterm birth complications</c:v>
                </c:pt>
                <c:pt idx="1">
                  <c:v>Intrapartum related complications</c:v>
                </c:pt>
                <c:pt idx="2">
                  <c:v>Sepsis, pneumonia, diarrhea</c:v>
                </c:pt>
                <c:pt idx="3">
                  <c:v>Tetanus</c:v>
                </c:pt>
                <c:pt idx="4">
                  <c:v>Congenital abnormality</c:v>
                </c:pt>
                <c:pt idx="5">
                  <c:v>Other disorders</c:v>
                </c:pt>
                <c:pt idx="6">
                  <c:v>Children 1-59 months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0.96500000000000008</c:v>
                </c:pt>
                <c:pt idx="1">
                  <c:v>0.66200000000000014</c:v>
                </c:pt>
                <c:pt idx="2">
                  <c:v>0.57700000000000007</c:v>
                </c:pt>
                <c:pt idx="3">
                  <c:v>4.9000000000000016E-2</c:v>
                </c:pt>
                <c:pt idx="4">
                  <c:v>0.27600000000000002</c:v>
                </c:pt>
                <c:pt idx="5">
                  <c:v>0.23200000000000001</c:v>
                </c:pt>
                <c:pt idx="6">
                  <c:v>3.5209999999999999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A1B7-4F79-89EC-783D3C2ABF1B}"/>
            </c:ext>
          </c:extLst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18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% mortality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Any sepsis</c:v>
                </c:pt>
                <c:pt idx="1">
                  <c:v>Culture positive sepsis</c:v>
                </c:pt>
              </c:strCache>
            </c:strRef>
          </c:cat>
          <c:val>
            <c:numRef>
              <c:f>Sheet1!$B$2:$B$3</c:f>
              <c:numCache>
                <c:formatCode>0.0</c:formatCode>
                <c:ptCount val="2"/>
                <c:pt idx="0">
                  <c:v>25.646328852119957</c:v>
                </c:pt>
                <c:pt idx="1">
                  <c:v>47.619047619047606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BB6-4540-BE5D-4C513B137F02}"/>
            </c:ext>
          </c:extLst>
        </c:ser>
        <c:dLbls>
          <c:showVal val="1"/>
        </c:dLbls>
        <c:axId val="90073344"/>
        <c:axId val="90087424"/>
      </c:barChart>
      <c:catAx>
        <c:axId val="90073344"/>
        <c:scaling>
          <c:orientation val="minMax"/>
        </c:scaling>
        <c:axPos val="b"/>
        <c:numFmt formatCode="General" sourceLinked="0"/>
        <c:tickLblPos val="nextTo"/>
        <c:crossAx val="90087424"/>
        <c:crosses val="autoZero"/>
        <c:auto val="1"/>
        <c:lblAlgn val="ctr"/>
        <c:lblOffset val="100"/>
      </c:catAx>
      <c:valAx>
        <c:axId val="90087424"/>
        <c:scaling>
          <c:orientation val="minMax"/>
          <c:max val="100"/>
        </c:scaling>
        <c:axPos val="l"/>
        <c:majorGridlines/>
        <c:title>
          <c:tx>
            <c:rich>
              <a:bodyPr rot="0" vert="wordArtVert"/>
              <a:lstStyle/>
              <a:p>
                <a:pPr>
                  <a:defRPr/>
                </a:pPr>
                <a:r>
                  <a:rPr lang="en-US" dirty="0"/>
                  <a:t>%</a:t>
                </a:r>
              </a:p>
            </c:rich>
          </c:tx>
          <c:layout/>
        </c:title>
        <c:numFmt formatCode="0.0" sourceLinked="1"/>
        <c:tickLblPos val="nextTo"/>
        <c:crossAx val="90073344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2BAAD8-1FE2-3640-8995-CDB21962239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34AE86-2F05-ED4F-8376-ED5A629541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02891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Greetings.. Infection</a:t>
            </a:r>
            <a:r>
              <a:rPr lang="en-US" baseline="0" dirty="0"/>
              <a:t>s in the neonates is a devastating condition.</a:t>
            </a:r>
          </a:p>
          <a:p>
            <a:endParaRPr lang="en-US" baseline="0" dirty="0"/>
          </a:p>
          <a:p>
            <a:r>
              <a:rPr lang="en-US" baseline="0" dirty="0"/>
              <a:t>In this webinar, we will discuss how infections can harm the babies.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4AE86-2F05-ED4F-8376-ED5A629541E4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058663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slide shows the burden of child deaths worldwide.</a:t>
            </a:r>
            <a:r>
              <a:rPr lang="en-US" baseline="0" dirty="0"/>
              <a:t> You can see, the we have a huge burden of child death - 6.3 million children every year. That is just too huge. Over 99% of these deaths happen in developing countries. Over two thirds of them are preventable by simple interventions. </a:t>
            </a:r>
          </a:p>
          <a:p>
            <a:endParaRPr lang="en-US" baseline="0" dirty="0"/>
          </a:p>
          <a:p>
            <a:r>
              <a:rPr lang="en-US" baseline="0" dirty="0"/>
              <a:t>Of 6.3 million U-5 deaths, 2.8 million are neonates- that is nearly 44% of U-5 deaths. This means so many U-5 death happen within just a month of birth. The three most important causes i.e. preterm birth complication, </a:t>
            </a:r>
            <a:r>
              <a:rPr lang="en-US" baseline="0" dirty="0" err="1"/>
              <a:t>intrapartum</a:t>
            </a:r>
            <a:r>
              <a:rPr lang="en-US" baseline="0" dirty="0"/>
              <a:t> related events means asphyxia and sepsis together account for two thirds of neonatal deaths. </a:t>
            </a:r>
          </a:p>
          <a:p>
            <a:endParaRPr lang="en-US" baseline="0" dirty="0"/>
          </a:p>
          <a:p>
            <a:r>
              <a:rPr lang="en-US" baseline="0" dirty="0"/>
              <a:t>It is therefore very clear that infections are a major cause of neonatal death and therefore prevention and optimum management of them is really very important for us.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4AE86-2F05-ED4F-8376-ED5A629541E4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266925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r>
              <a:rPr lang="en-US" dirty="0">
                <a:latin typeface="Times New Roman" charset="0"/>
                <a:ea typeface="MS PGothic" charset="0"/>
                <a:cs typeface="MS PGothic" charset="0"/>
              </a:rPr>
              <a:t>This figure</a:t>
            </a:r>
            <a:r>
              <a:rPr lang="en-US" baseline="0" dirty="0">
                <a:latin typeface="Times New Roman" charset="0"/>
                <a:ea typeface="MS PGothic" charset="0"/>
                <a:cs typeface="MS PGothic" charset="0"/>
              </a:rPr>
              <a:t> shows case fatality of neonatal sepsis in hospitalized neonates as observed in a recently published Delhi Neonatal Sepsis Registry study in Lancet Global Health. A quarter of babies dies when there is any sepsis in the baby- either culture positive or culture negative. When the sepsis was culture positive- nearly half of the babies died despite adequate treatment in these hospitals.</a:t>
            </a:r>
            <a:endParaRPr lang="en-US" dirty="0">
              <a:latin typeface="Times New Roman" charset="0"/>
              <a:ea typeface="MS PGothic" charset="0"/>
              <a:cs typeface="MS PGothic" charset="0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fld id="{428CF6E2-027A-C64C-A8E6-F5B3EAE59EA6}" type="slidenum">
              <a:rPr lang="en-US">
                <a:latin typeface="Calibri" charset="0"/>
                <a:ea typeface="MS PGothic" charset="0"/>
                <a:cs typeface="MS PGothic" charset="0"/>
              </a:rPr>
              <a:pPr/>
              <a:t>3</a:t>
            </a:fld>
            <a:endParaRPr lang="en-US">
              <a:latin typeface="Calibri" charset="0"/>
              <a:ea typeface="MS PGothic" charset="0"/>
              <a:cs typeface="MS P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14728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other potential harms in the babies include longer stay in the hospitals.</a:t>
            </a:r>
            <a:r>
              <a:rPr lang="en-US" baseline="0" dirty="0"/>
              <a:t> Treatment of sepsis itself results in a variety of harms in the baby- what is known as </a:t>
            </a:r>
            <a:r>
              <a:rPr lang="en-US" baseline="0" dirty="0" err="1"/>
              <a:t>iatrogeneses</a:t>
            </a:r>
            <a:r>
              <a:rPr lang="en-US" baseline="0" dirty="0"/>
              <a:t>. There in increased cost on part of families as well as hospitals. Moreover, sepsis results in long term neurodevelopmental disabilities also.</a:t>
            </a:r>
          </a:p>
          <a:p>
            <a:endParaRPr lang="en-US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4AE86-2F05-ED4F-8376-ED5A629541E4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340573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/>
              <a:t>Key messages there are: Neonatal sepsis is a devastating illness causing many neonates to die. Additionally, it is associated with increased hospital stay, cost, therapy-related complications and neurological disability. It is therefore important for us to prevent and optimally manage </a:t>
            </a:r>
            <a:r>
              <a:rPr lang="en-US" sz="1200"/>
              <a:t>this condition.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4AE86-2F05-ED4F-8376-ED5A629541E4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27669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50D65-C64D-44FB-9152-4CC2DE0C9198}" type="datetime1">
              <a:rPr lang="en-US" smtClean="0"/>
              <a:pPr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2098643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E64A4-35FB-42B6-9183-2C0CE0E36649}" type="datetime1">
              <a:rPr lang="en-US" smtClean="0"/>
              <a:pPr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14543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683B9-6ECA-47FA-93CF-B124A0FAC208}" type="datetime1">
              <a:rPr lang="en-US" smtClean="0"/>
              <a:pPr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04610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FF66B-9476-4BB3-85E9-E01854F07F90}" type="datetime1">
              <a:rPr lang="en-US" smtClean="0"/>
              <a:pPr/>
              <a:t>9/22/2017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62285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3FBD-8F7D-4F85-8085-67BFDB05CB71}" type="datetime1">
              <a:rPr lang="en-US" smtClean="0"/>
              <a:pPr/>
              <a:t>9/22/2017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79342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D789A-1220-4441-8676-44A034051BFD}" type="datetime1">
              <a:rPr lang="en-US" smtClean="0"/>
              <a:pPr/>
              <a:t>9/22/2017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61717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A266-E364-4B5E-98DD-432668182E1E}" type="datetime1">
              <a:rPr lang="en-US" smtClean="0"/>
              <a:pPr/>
              <a:t>9/22/2017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77551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F2040-9975-4642-A906-1DF87F8BE202}" type="datetime1">
              <a:rPr lang="en-US" smtClean="0"/>
              <a:pPr/>
              <a:t>9/22/2017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51694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2B4A-BA08-4841-AB08-A0D822ABC34D}" type="datetime1">
              <a:rPr lang="en-US" smtClean="0"/>
              <a:pPr/>
              <a:t>9/22/2017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59751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35EB0-D091-417E-ACD5-D65E1C7D8524}" type="datetime1">
              <a:rPr lang="en-US" smtClean="0"/>
              <a:pPr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82630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A09F9-C7D6-4C52-A7E8-5101239A0BA2}" type="datetime1">
              <a:rPr lang="en-US" smtClean="0"/>
              <a:pPr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96593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D48070-6A81-47D0-9810-1540B9FEFF61}" type="datetime1">
              <a:rPr lang="en-US" smtClean="0"/>
              <a:pPr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04385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5" r:id="rId1"/>
    <p:sldLayoutId id="2147483956" r:id="rId2"/>
    <p:sldLayoutId id="2147483957" r:id="rId3"/>
    <p:sldLayoutId id="2147483958" r:id="rId4"/>
    <p:sldLayoutId id="2147483959" r:id="rId5"/>
    <p:sldLayoutId id="2147483960" r:id="rId6"/>
    <p:sldLayoutId id="2147483961" r:id="rId7"/>
    <p:sldLayoutId id="2147483962" r:id="rId8"/>
    <p:sldLayoutId id="2147483963" r:id="rId9"/>
    <p:sldLayoutId id="2147483964" r:id="rId10"/>
    <p:sldLayoutId id="2147483965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9232" y="519952"/>
            <a:ext cx="8025063" cy="1732917"/>
          </a:xfrm>
        </p:spPr>
        <p:txBody>
          <a:bodyPr>
            <a:normAutofit fontScale="90000"/>
          </a:bodyPr>
          <a:lstStyle/>
          <a:p>
            <a:r>
              <a:rPr lang="en-US" sz="4900" dirty="0">
                <a:solidFill>
                  <a:srgbClr val="0000FF"/>
                </a:solidFill>
              </a:rPr>
              <a:t/>
            </a:r>
            <a:br>
              <a:rPr lang="en-US" sz="4900" dirty="0">
                <a:solidFill>
                  <a:srgbClr val="0000FF"/>
                </a:solidFill>
              </a:rPr>
            </a:br>
            <a:r>
              <a:rPr lang="en-US" sz="4900" dirty="0">
                <a:solidFill>
                  <a:srgbClr val="0000FF"/>
                </a:solidFill>
              </a:rPr>
              <a:t/>
            </a:r>
            <a:br>
              <a:rPr lang="en-US" sz="4900" dirty="0">
                <a:solidFill>
                  <a:srgbClr val="0000FF"/>
                </a:solidFill>
              </a:rPr>
            </a:br>
            <a:r>
              <a:rPr lang="en-US" sz="5300" b="1" dirty="0">
                <a:solidFill>
                  <a:srgbClr val="C00000"/>
                </a:solidFill>
                <a:latin typeface="+mn-lt"/>
              </a:rPr>
              <a:t>Potential harms of systemic infections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04730" y="3118852"/>
            <a:ext cx="64640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Dr. Ramesh Agarwal</a:t>
            </a:r>
          </a:p>
          <a:p>
            <a:pPr algn="ctr"/>
            <a:r>
              <a:rPr lang="en-US" sz="2400" b="1" dirty="0"/>
              <a:t>MD, DM (Neonatology)</a:t>
            </a:r>
          </a:p>
          <a:p>
            <a:pPr algn="ctr"/>
            <a:endParaRPr lang="en-US" sz="2400" b="1" dirty="0"/>
          </a:p>
          <a:p>
            <a:pPr algn="ctr"/>
            <a:r>
              <a:rPr lang="en-US" sz="2400" b="1" dirty="0"/>
              <a:t>Professor</a:t>
            </a:r>
          </a:p>
          <a:p>
            <a:pPr algn="ctr"/>
            <a:r>
              <a:rPr lang="en-US" sz="2400" b="1" dirty="0"/>
              <a:t>Department of Pediatrics</a:t>
            </a:r>
          </a:p>
          <a:p>
            <a:pPr algn="ctr"/>
            <a:r>
              <a:rPr lang="en-US" sz="2400" b="1" dirty="0"/>
              <a:t>AIIMS, New Delhi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xmlns="" val="7712745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3B4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322" y="373339"/>
            <a:ext cx="7347597" cy="954251"/>
          </a:xfr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US" sz="4400" b="1" dirty="0"/>
              <a:t>U-5 deaths (globally, 2013)       </a:t>
            </a:r>
            <a:br>
              <a:rPr lang="en-US" sz="4400" b="1" dirty="0"/>
            </a:br>
            <a:r>
              <a:rPr lang="en-US" sz="4400" b="1" dirty="0"/>
              <a:t> </a:t>
            </a:r>
            <a:r>
              <a:rPr lang="en-US" sz="4400" b="1" dirty="0">
                <a:solidFill>
                  <a:srgbClr val="0000FF"/>
                </a:solidFill>
              </a:rPr>
              <a:t>6.3 million/year</a:t>
            </a:r>
          </a:p>
        </p:txBody>
      </p:sp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xmlns="" val="198913185"/>
              </p:ext>
            </p:extLst>
          </p:nvPr>
        </p:nvGraphicFramePr>
        <p:xfrm>
          <a:off x="123361" y="1612232"/>
          <a:ext cx="6800155" cy="47072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Rectangle 8"/>
          <p:cNvSpPr/>
          <p:nvPr/>
        </p:nvSpPr>
        <p:spPr>
          <a:xfrm>
            <a:off x="6741232" y="2996429"/>
            <a:ext cx="1879015" cy="1200329"/>
          </a:xfrm>
          <a:prstGeom prst="rect">
            <a:avLst/>
          </a:prstGeom>
          <a:solidFill>
            <a:srgbClr val="4C9E8E"/>
          </a:solidFill>
          <a:ln>
            <a:solidFill>
              <a:srgbClr val="4C9E8E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endParaRPr lang="en-US" b="1" dirty="0"/>
          </a:p>
          <a:p>
            <a:pPr algn="ctr"/>
            <a:r>
              <a:rPr lang="en-US" b="1" dirty="0"/>
              <a:t>Neonatal deaths: 2.8 million (44%)</a:t>
            </a:r>
          </a:p>
          <a:p>
            <a:pPr algn="ctr"/>
            <a:endParaRPr lang="en-US" dirty="0"/>
          </a:p>
        </p:txBody>
      </p:sp>
      <p:sp>
        <p:nvSpPr>
          <p:cNvPr id="10" name="Right Bracket 9"/>
          <p:cNvSpPr/>
          <p:nvPr/>
        </p:nvSpPr>
        <p:spPr>
          <a:xfrm>
            <a:off x="6430222" y="1933539"/>
            <a:ext cx="311010" cy="3226531"/>
          </a:xfrm>
          <a:prstGeom prst="rightBracket">
            <a:avLst/>
          </a:prstGeom>
          <a:noFill/>
          <a:ln w="57150" cmpd="sng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09353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 eaLnBrk="1" hangingPunct="1"/>
            <a:r>
              <a:rPr lang="en-US" sz="4400" b="1" dirty="0">
                <a:solidFill>
                  <a:schemeClr val="tx1"/>
                </a:solidFill>
                <a:ea typeface="MS PGothic" charset="0"/>
                <a:cs typeface="MS PGothic" charset="0"/>
              </a:rPr>
              <a:t>High case fatality of sepsis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0180" y="5857327"/>
            <a:ext cx="69955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*Delhi Neonatal Sepsis study, Lancet Global Health 2016</a:t>
            </a:r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xmlns="" val="1695225284"/>
              </p:ext>
            </p:extLst>
          </p:nvPr>
        </p:nvGraphicFramePr>
        <p:xfrm>
          <a:off x="628651" y="2045368"/>
          <a:ext cx="6635758" cy="35961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3908608687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US" sz="4400" b="1" dirty="0"/>
              <a:t>Potential harms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148" y="1825625"/>
            <a:ext cx="7368209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 Longer stay in the hospital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 Care and management related complications    (</a:t>
            </a:r>
            <a:r>
              <a:rPr lang="en-US" sz="2800" dirty="0" err="1"/>
              <a:t>iatrogenesis</a:t>
            </a:r>
            <a:r>
              <a:rPr lang="en-US" sz="2800" dirty="0"/>
              <a:t>)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 Increased cost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 Long term neurological complications </a:t>
            </a:r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5419467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066632"/>
          </a:xfr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US" sz="4400" b="1" dirty="0"/>
              <a:t>Key messages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04737"/>
            <a:ext cx="7886699" cy="3918332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sz="2800" dirty="0"/>
              <a:t>Neonatal sepsis is a devastating illness causing many neonates to die </a:t>
            </a:r>
          </a:p>
          <a:p>
            <a:pPr algn="just">
              <a:lnSpc>
                <a:spcPct val="150000"/>
              </a:lnSpc>
            </a:pPr>
            <a:endParaRPr lang="en-US" sz="2800" dirty="0"/>
          </a:p>
          <a:p>
            <a:pPr algn="just">
              <a:lnSpc>
                <a:spcPct val="150000"/>
              </a:lnSpc>
            </a:pPr>
            <a:r>
              <a:rPr lang="en-US" sz="2800" dirty="0"/>
              <a:t>Additionally, it is associated with increased hospital stay, cost, therapy-related complications and neurological disability</a:t>
            </a:r>
          </a:p>
        </p:txBody>
      </p:sp>
    </p:spTree>
    <p:extLst>
      <p:ext uri="{BB962C8B-B14F-4D97-AF65-F5344CB8AC3E}">
        <p14:creationId xmlns:p14="http://schemas.microsoft.com/office/powerpoint/2010/main" xmlns="" val="33180408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305</TotalTime>
  <Words>464</Words>
  <Application>Microsoft Office PowerPoint</Application>
  <PresentationFormat>On-screen Show (4:3)</PresentationFormat>
  <Paragraphs>41</Paragraphs>
  <Slides>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  Potential harms of systemic infections</vt:lpstr>
      <vt:lpstr>U-5 deaths (globally, 2013)         6.3 million/year</vt:lpstr>
      <vt:lpstr>High case fatality of sepsis</vt:lpstr>
      <vt:lpstr>Potential harms </vt:lpstr>
      <vt:lpstr>Key messages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 Ramesh</dc:creator>
  <cp:lastModifiedBy>JKSM</cp:lastModifiedBy>
  <cp:revision>39</cp:revision>
  <dcterms:created xsi:type="dcterms:W3CDTF">2017-02-13T16:51:24Z</dcterms:created>
  <dcterms:modified xsi:type="dcterms:W3CDTF">2017-09-22T13:56:31Z</dcterms:modified>
</cp:coreProperties>
</file>