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9" r:id="rId4"/>
    <p:sldId id="258" r:id="rId5"/>
    <p:sldId id="267" r:id="rId6"/>
    <p:sldId id="261" r:id="rId7"/>
    <p:sldId id="268" r:id="rId8"/>
    <p:sldId id="271" r:id="rId9"/>
    <p:sldId id="27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354E3B-A11A-4168-8ACA-6D4CC817B1AE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FE06D8-51EB-4C17-80AD-786E0EC85CC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opus.com.scopeesprx.elsevier.com/source/sourceInfo.uri?sourceId=19598&amp;origin=recordpage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Does Resuscitation Training Reduce Neonatal Deaths in Low-Resource Communities? A Systematic Review of the Literature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 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 tooltip="Go to the information page for this source"/>
              </a:rPr>
              <a:t>Asia-Pacific Journal of Public Health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Volume 27, Issue 7, 22 October 2015, Pages 690-704</a:t>
            </a:r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FE06D8-51EB-4C17-80AD-786E0EC85CC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72836-E237-4445-BA4E-FA6B39281E1C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1AC3C-8D29-4BF9-B75A-87E02BD70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72836-E237-4445-BA4E-FA6B39281E1C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1AC3C-8D29-4BF9-B75A-87E02BD70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72836-E237-4445-BA4E-FA6B39281E1C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1AC3C-8D29-4BF9-B75A-87E02BD70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72836-E237-4445-BA4E-FA6B39281E1C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1AC3C-8D29-4BF9-B75A-87E02BD70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72836-E237-4445-BA4E-FA6B39281E1C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1AC3C-8D29-4BF9-B75A-87E02BD70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72836-E237-4445-BA4E-FA6B39281E1C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1AC3C-8D29-4BF9-B75A-87E02BD70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72836-E237-4445-BA4E-FA6B39281E1C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1AC3C-8D29-4BF9-B75A-87E02BD70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72836-E237-4445-BA4E-FA6B39281E1C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1AC3C-8D29-4BF9-B75A-87E02BD70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72836-E237-4445-BA4E-FA6B39281E1C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1AC3C-8D29-4BF9-B75A-87E02BD70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72836-E237-4445-BA4E-FA6B39281E1C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1AC3C-8D29-4BF9-B75A-87E02BD70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72836-E237-4445-BA4E-FA6B39281E1C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1AC3C-8D29-4BF9-B75A-87E02BD70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72836-E237-4445-BA4E-FA6B39281E1C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71AC3C-8D29-4BF9-B75A-87E02BD701C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Preterm Resuscitation</a:t>
            </a:r>
            <a:br>
              <a:rPr lang="en-US" b="1" dirty="0" smtClean="0"/>
            </a:br>
            <a:endParaRPr lang="en-US" b="1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r>
              <a:rPr lang="en-US" dirty="0" smtClean="0"/>
              <a:t>Dr Rhishikesh Thakre</a:t>
            </a:r>
          </a:p>
          <a:p>
            <a:r>
              <a:rPr lang="en-US" dirty="0" smtClean="0"/>
              <a:t>Consultant, Neo clinic and Hospital Aurangabad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b="1" dirty="0" smtClean="0"/>
              <a:t>Objective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To </a:t>
            </a:r>
            <a:r>
              <a:rPr lang="en-US" dirty="0"/>
              <a:t>understand the need of timely resuscitation </a:t>
            </a:r>
            <a:endParaRPr lang="en-US" dirty="0" smtClean="0"/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of </a:t>
            </a:r>
            <a:r>
              <a:rPr lang="en-US" dirty="0"/>
              <a:t>the preterm newborn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Overview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India has </a:t>
            </a:r>
            <a:r>
              <a:rPr lang="en-US" dirty="0" err="1" smtClean="0"/>
              <a:t>upto</a:t>
            </a:r>
            <a:r>
              <a:rPr lang="en-US" dirty="0" smtClean="0"/>
              <a:t> 15% preterm births</a:t>
            </a:r>
          </a:p>
          <a:p>
            <a:endParaRPr lang="en-US" dirty="0" smtClean="0"/>
          </a:p>
          <a:p>
            <a:r>
              <a:rPr lang="en-US" dirty="0" err="1" smtClean="0"/>
              <a:t>Upto</a:t>
            </a:r>
            <a:r>
              <a:rPr lang="en-US" dirty="0" smtClean="0"/>
              <a:t> 35% of neonatal deaths are due to </a:t>
            </a:r>
          </a:p>
          <a:p>
            <a:pPr>
              <a:buNone/>
            </a:pPr>
            <a:r>
              <a:rPr lang="en-US" dirty="0" smtClean="0"/>
              <a:t>    prematurity</a:t>
            </a:r>
          </a:p>
          <a:p>
            <a:endParaRPr lang="en-US" dirty="0" smtClean="0"/>
          </a:p>
          <a:p>
            <a:r>
              <a:rPr lang="en-US" dirty="0" smtClean="0"/>
              <a:t>Preterm babies are </a:t>
            </a:r>
            <a:r>
              <a:rPr lang="en-US" b="1" dirty="0" smtClean="0"/>
              <a:t>at high risk </a:t>
            </a:r>
            <a:r>
              <a:rPr lang="en-US" dirty="0" smtClean="0"/>
              <a:t>for asphyxia</a:t>
            </a:r>
          </a:p>
          <a:p>
            <a:endParaRPr lang="en-US" dirty="0" smtClean="0"/>
          </a:p>
          <a:p>
            <a:r>
              <a:rPr lang="en-US" dirty="0" smtClean="0"/>
              <a:t>Timely interventions improve outcomes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b="1" dirty="0" smtClean="0"/>
              <a:t>FACT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Prematurity is a </a:t>
            </a:r>
            <a:r>
              <a:rPr lang="en-US" b="1" dirty="0" smtClean="0"/>
              <a:t>risk factor </a:t>
            </a:r>
            <a:r>
              <a:rPr lang="en-US" dirty="0" smtClean="0"/>
              <a:t>for resuscitation</a:t>
            </a:r>
          </a:p>
          <a:p>
            <a:pPr>
              <a:buNone/>
            </a:pPr>
            <a:endParaRPr lang="en-US" dirty="0"/>
          </a:p>
          <a:p>
            <a:r>
              <a:rPr lang="en-US" dirty="0" smtClean="0"/>
              <a:t>Preterm babies have higher chances of requiring resuscitation compared to term</a:t>
            </a:r>
          </a:p>
          <a:p>
            <a:endParaRPr lang="en-US" dirty="0"/>
          </a:p>
          <a:p>
            <a:r>
              <a:rPr lang="en-US" dirty="0" smtClean="0"/>
              <a:t>Equipments &amp; expertise needed for preterm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resuscitation/stabilization differs from term babies</a:t>
            </a:r>
          </a:p>
          <a:p>
            <a:pPr>
              <a:buNone/>
            </a:pPr>
            <a:endParaRPr lang="en-US" dirty="0"/>
          </a:p>
          <a:p>
            <a:endParaRPr lang="en-US" dirty="0" smtClean="0"/>
          </a:p>
          <a:p>
            <a:pPr>
              <a:buNone/>
            </a:pPr>
            <a:endParaRPr lang="en-US" dirty="0"/>
          </a:p>
          <a:p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/>
              <a:t> Concerns of preterm in </a:t>
            </a:r>
            <a:br>
              <a:rPr lang="en-US" sz="4000" b="1" dirty="0" smtClean="0"/>
            </a:br>
            <a:r>
              <a:rPr lang="en-US" sz="4000" b="1" dirty="0" smtClean="0"/>
              <a:t>delivery room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dirty="0" smtClean="0"/>
          </a:p>
          <a:p>
            <a:r>
              <a:rPr lang="en-US" dirty="0" smtClean="0"/>
              <a:t>Asphyxia</a:t>
            </a:r>
          </a:p>
          <a:p>
            <a:r>
              <a:rPr lang="en-US" dirty="0" smtClean="0"/>
              <a:t>Hypothermia</a:t>
            </a:r>
          </a:p>
          <a:p>
            <a:r>
              <a:rPr lang="en-US" dirty="0" smtClean="0"/>
              <a:t>Breathing difficulty</a:t>
            </a:r>
          </a:p>
          <a:p>
            <a:r>
              <a:rPr lang="en-US" dirty="0" err="1" smtClean="0"/>
              <a:t>Hypovolemia</a:t>
            </a:r>
            <a:endParaRPr lang="en-US" dirty="0" smtClean="0"/>
          </a:p>
          <a:p>
            <a:r>
              <a:rPr lang="en-US" dirty="0" smtClean="0"/>
              <a:t>Hypoglycemia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Why </a:t>
            </a:r>
            <a:r>
              <a:rPr lang="en-US" sz="4000" b="1" dirty="0" err="1" smtClean="0"/>
              <a:t>preterms</a:t>
            </a:r>
            <a:r>
              <a:rPr lang="en-US" sz="4000" b="1" dirty="0" smtClean="0"/>
              <a:t> are at “high risk”?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57200" y="1371600"/>
          <a:ext cx="8382000" cy="48287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6096000"/>
              </a:tblGrid>
              <a:tr h="583842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Issue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Contributing factors</a:t>
                      </a:r>
                      <a:endParaRPr lang="en-US" sz="2800" dirty="0"/>
                    </a:p>
                  </a:txBody>
                  <a:tcPr/>
                </a:tc>
              </a:tr>
              <a:tr h="927279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Asphyxia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Poor respiratory drive, Poor tone, Immature brain control</a:t>
                      </a:r>
                      <a:endParaRPr lang="en-US" sz="2400" dirty="0"/>
                    </a:p>
                  </a:txBody>
                  <a:tcPr/>
                </a:tc>
              </a:tr>
              <a:tr h="927279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Hypothermia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Less </a:t>
                      </a:r>
                      <a:r>
                        <a:rPr lang="en-US" sz="2400" baseline="0" dirty="0" smtClean="0"/>
                        <a:t>fat, thin skin, large surface area relative to body mass, limited thermal response</a:t>
                      </a:r>
                      <a:endParaRPr lang="en-US" sz="2400" dirty="0"/>
                    </a:p>
                  </a:txBody>
                  <a:tcPr/>
                </a:tc>
              </a:tr>
              <a:tr h="927279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Breathing difficulty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Immature lungs, weak breathing</a:t>
                      </a:r>
                      <a:r>
                        <a:rPr lang="en-US" sz="2400" baseline="0" dirty="0" smtClean="0"/>
                        <a:t> muscles, immature respiratory drive</a:t>
                      </a:r>
                      <a:endParaRPr lang="en-US" sz="2400" dirty="0"/>
                    </a:p>
                  </a:txBody>
                  <a:tcPr/>
                </a:tc>
              </a:tr>
              <a:tr h="927279">
                <a:tc>
                  <a:txBody>
                    <a:bodyPr/>
                    <a:lstStyle/>
                    <a:p>
                      <a:r>
                        <a:rPr lang="en-US" sz="2800" b="1" dirty="0" err="1" smtClean="0"/>
                        <a:t>Hypovolemia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Smaller blood volume</a:t>
                      </a:r>
                      <a:r>
                        <a:rPr lang="en-US" sz="2400" baseline="0" dirty="0" smtClean="0"/>
                        <a:t> loss increases risk of </a:t>
                      </a:r>
                      <a:r>
                        <a:rPr lang="en-US" sz="2400" baseline="0" dirty="0" err="1" smtClean="0"/>
                        <a:t>hypovolemia</a:t>
                      </a:r>
                      <a:endParaRPr lang="en-US" sz="2400" dirty="0"/>
                    </a:p>
                  </a:txBody>
                  <a:tcPr/>
                </a:tc>
              </a:tr>
              <a:tr h="50292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Hypoglycemia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Limited response</a:t>
                      </a:r>
                      <a:r>
                        <a:rPr lang="en-US" sz="2400" baseline="0" dirty="0" smtClean="0"/>
                        <a:t> - </a:t>
                      </a:r>
                      <a:r>
                        <a:rPr lang="en-US" sz="2400" dirty="0" smtClean="0"/>
                        <a:t>compensatory</a:t>
                      </a:r>
                      <a:r>
                        <a:rPr lang="en-US" sz="2400" baseline="0" dirty="0" smtClean="0"/>
                        <a:t> mechanism</a:t>
                      </a: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What can be done 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first minutes of life are decisive</a:t>
            </a:r>
          </a:p>
          <a:p>
            <a:endParaRPr lang="en-US" dirty="0" smtClean="0"/>
          </a:p>
          <a:p>
            <a:r>
              <a:rPr lang="en-US" dirty="0" smtClean="0"/>
              <a:t>Follow a systematic stepwise approach</a:t>
            </a:r>
          </a:p>
          <a:p>
            <a:endParaRPr lang="en-US" dirty="0" smtClean="0"/>
          </a:p>
          <a:p>
            <a:r>
              <a:rPr lang="en-US" dirty="0" smtClean="0"/>
              <a:t>Place emphasis on </a:t>
            </a:r>
          </a:p>
          <a:p>
            <a:pPr>
              <a:buNone/>
            </a:pPr>
            <a:r>
              <a:rPr lang="en-US" dirty="0" smtClean="0"/>
              <a:t>    - </a:t>
            </a:r>
            <a:r>
              <a:rPr lang="en-US" b="1" dirty="0" smtClean="0"/>
              <a:t>T</a:t>
            </a:r>
            <a:r>
              <a:rPr lang="en-US" dirty="0" smtClean="0"/>
              <a:t>emperature, </a:t>
            </a:r>
            <a:r>
              <a:rPr lang="en-US" b="1" dirty="0" smtClean="0"/>
              <a:t>A</a:t>
            </a:r>
            <a:r>
              <a:rPr lang="en-US" dirty="0" smtClean="0"/>
              <a:t>irway, </a:t>
            </a:r>
            <a:r>
              <a:rPr lang="en-US" b="1" dirty="0" smtClean="0"/>
              <a:t>B</a:t>
            </a:r>
            <a:r>
              <a:rPr lang="en-US" dirty="0" smtClean="0"/>
              <a:t>reathing, </a:t>
            </a:r>
            <a:r>
              <a:rPr lang="en-US" b="1" dirty="0" smtClean="0"/>
              <a:t>C</a:t>
            </a:r>
            <a:r>
              <a:rPr lang="en-US" dirty="0" smtClean="0"/>
              <a:t>irculation</a:t>
            </a:r>
          </a:p>
          <a:p>
            <a:endParaRPr lang="en-US" dirty="0" smtClean="0"/>
          </a:p>
          <a:p>
            <a:r>
              <a:rPr lang="en-US" dirty="0" smtClean="0"/>
              <a:t>Actions during these minutes will have an influence later on outcome</a:t>
            </a: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sosceles Triangle 3"/>
          <p:cNvSpPr/>
          <p:nvPr/>
        </p:nvSpPr>
        <p:spPr>
          <a:xfrm>
            <a:off x="685800" y="990600"/>
            <a:ext cx="7620000" cy="49530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1828800" y="4419600"/>
            <a:ext cx="5257800" cy="762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>
          <a:xfrm>
            <a:off x="1905000" y="4876800"/>
            <a:ext cx="5334000" cy="914400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Assessment at birth</a:t>
            </a:r>
          </a:p>
          <a:p>
            <a:pPr algn="ctr"/>
            <a:r>
              <a:rPr lang="en-US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Warmth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>
            <a:stCxn id="4" idx="1"/>
            <a:endCxn id="4" idx="5"/>
          </p:cNvCxnSpPr>
          <p:nvPr/>
        </p:nvCxnSpPr>
        <p:spPr>
          <a:xfrm>
            <a:off x="2590800" y="3467100"/>
            <a:ext cx="381000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3429000" y="3657600"/>
            <a:ext cx="2590800" cy="533400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Initial Steps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3276600" y="2514600"/>
            <a:ext cx="2438400" cy="762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ounded Rectangle 20"/>
          <p:cNvSpPr/>
          <p:nvPr/>
        </p:nvSpPr>
        <p:spPr>
          <a:xfrm>
            <a:off x="3200400" y="2743200"/>
            <a:ext cx="2590800" cy="533400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PPV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Oval 22"/>
          <p:cNvSpPr/>
          <p:nvPr/>
        </p:nvSpPr>
        <p:spPr>
          <a:xfrm>
            <a:off x="1371600" y="3657600"/>
            <a:ext cx="1143000" cy="533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5-10%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2057400" y="2667000"/>
            <a:ext cx="1143000" cy="533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3-6%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2819400" y="1676400"/>
            <a:ext cx="1143000" cy="533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&lt; 1%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4038600" y="1676400"/>
            <a:ext cx="990600" cy="533400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CC</a:t>
            </a:r>
          </a:p>
          <a:p>
            <a:pPr algn="ctr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drugs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To Conclude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r>
              <a:rPr lang="en-US" b="1" dirty="0" smtClean="0"/>
              <a:t>Simple, effective, easy to practice steps </a:t>
            </a:r>
          </a:p>
          <a:p>
            <a:pPr algn="ctr">
              <a:buNone/>
            </a:pPr>
            <a:r>
              <a:rPr lang="en-US" b="1" dirty="0" smtClean="0"/>
              <a:t>can help save preterm lives</a:t>
            </a:r>
            <a:endParaRPr 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238</Words>
  <Application>Microsoft Office PowerPoint</Application>
  <PresentationFormat>On-screen Show (4:3)</PresentationFormat>
  <Paragraphs>74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Preterm Resuscitation </vt:lpstr>
      <vt:lpstr>Objective</vt:lpstr>
      <vt:lpstr>Overview</vt:lpstr>
      <vt:lpstr>FACT</vt:lpstr>
      <vt:lpstr> Concerns of preterm in  delivery room</vt:lpstr>
      <vt:lpstr>Why preterms are at “high risk”?</vt:lpstr>
      <vt:lpstr>What can be done ?</vt:lpstr>
      <vt:lpstr>Slide 8</vt:lpstr>
      <vt:lpstr>To Conclude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Preterm Resuscitation</dc:title>
  <dc:creator>neo</dc:creator>
  <cp:lastModifiedBy>Designo</cp:lastModifiedBy>
  <cp:revision>60</cp:revision>
  <dcterms:created xsi:type="dcterms:W3CDTF">2016-09-21T13:03:17Z</dcterms:created>
  <dcterms:modified xsi:type="dcterms:W3CDTF">2017-06-13T09:21:06Z</dcterms:modified>
</cp:coreProperties>
</file>