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Default Extension="bin" ContentType="application/vnd.openxmlformats-officedocument.oleObject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revisionInfo.xml" ContentType="application/vnd.ms-powerpoint.revisioninfo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vml" ContentType="application/vnd.openxmlformats-officedocument.vmlDrawing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5" r:id="rId2"/>
    <p:sldId id="266" r:id="rId3"/>
    <p:sldId id="256" r:id="rId4"/>
    <p:sldId id="257" r:id="rId5"/>
    <p:sldId id="258" r:id="rId6"/>
    <p:sldId id="259" r:id="rId7"/>
    <p:sldId id="267" r:id="rId8"/>
    <p:sldId id="260" r:id="rId9"/>
    <p:sldId id="261" r:id="rId10"/>
    <p:sldId id="262" r:id="rId11"/>
    <p:sldId id="263" r:id="rId1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99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956" autoAdjust="0"/>
    <p:restoredTop sz="94660"/>
  </p:normalViewPr>
  <p:slideViewPr>
    <p:cSldViewPr snapToGrid="0">
      <p:cViewPr varScale="1">
        <p:scale>
          <a:sx n="68" d="100"/>
          <a:sy n="68" d="100"/>
        </p:scale>
        <p:origin x="-750" y="-9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microsoft.com/office/2015/10/relationships/revisionInfo" Target="revisionInfo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8E70D8-F6FD-4581-8693-7B381B978189}" type="datetimeFigureOut">
              <a:rPr lang="en-US" smtClean="0"/>
              <a:pPr/>
              <a:t>9/22/2017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8D135B-892A-4EEA-B54B-EEE32153413C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77495991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8E70D8-F6FD-4581-8693-7B381B978189}" type="datetimeFigureOut">
              <a:rPr lang="en-US" smtClean="0"/>
              <a:pPr/>
              <a:t>9/22/2017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8D135B-892A-4EEA-B54B-EEE32153413C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298886566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8E70D8-F6FD-4581-8693-7B381B978189}" type="datetimeFigureOut">
              <a:rPr lang="en-US" smtClean="0"/>
              <a:pPr/>
              <a:t>9/22/2017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8D135B-892A-4EEA-B54B-EEE32153413C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395022342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8E70D8-F6FD-4581-8693-7B381B978189}" type="datetimeFigureOut">
              <a:rPr lang="en-US" smtClean="0"/>
              <a:pPr/>
              <a:t>9/22/2017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8D135B-892A-4EEA-B54B-EEE32153413C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92445511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8E70D8-F6FD-4581-8693-7B381B978189}" type="datetimeFigureOut">
              <a:rPr lang="en-US" smtClean="0"/>
              <a:pPr/>
              <a:t>9/22/2017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8D135B-892A-4EEA-B54B-EEE32153413C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138263673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8E70D8-F6FD-4581-8693-7B381B978189}" type="datetimeFigureOut">
              <a:rPr lang="en-US" smtClean="0"/>
              <a:pPr/>
              <a:t>9/22/2017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8D135B-892A-4EEA-B54B-EEE32153413C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356408666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8E70D8-F6FD-4581-8693-7B381B978189}" type="datetimeFigureOut">
              <a:rPr lang="en-US" smtClean="0"/>
              <a:pPr/>
              <a:t>9/22/2017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8D135B-892A-4EEA-B54B-EEE32153413C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219489991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8E70D8-F6FD-4581-8693-7B381B978189}" type="datetimeFigureOut">
              <a:rPr lang="en-US" smtClean="0"/>
              <a:pPr/>
              <a:t>9/22/2017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8D135B-892A-4EEA-B54B-EEE32153413C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17073918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8E70D8-F6FD-4581-8693-7B381B978189}" type="datetimeFigureOut">
              <a:rPr lang="en-US" smtClean="0"/>
              <a:pPr/>
              <a:t>9/22/2017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8D135B-892A-4EEA-B54B-EEE32153413C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329360523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8E70D8-F6FD-4581-8693-7B381B978189}" type="datetimeFigureOut">
              <a:rPr lang="en-US" smtClean="0"/>
              <a:pPr/>
              <a:t>9/22/2017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8D135B-892A-4EEA-B54B-EEE32153413C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278183988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8E70D8-F6FD-4581-8693-7B381B978189}" type="datetimeFigureOut">
              <a:rPr lang="en-US" smtClean="0"/>
              <a:pPr/>
              <a:t>9/22/2017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8D135B-892A-4EEA-B54B-EEE32153413C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169223140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98E70D8-F6FD-4581-8693-7B381B978189}" type="datetimeFigureOut">
              <a:rPr lang="en-US" smtClean="0"/>
              <a:pPr/>
              <a:t>9/22/2017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8D135B-892A-4EEA-B54B-EEE32153413C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285665133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4.xml"/><Relationship Id="rId1" Type="http://schemas.openxmlformats.org/officeDocument/2006/relationships/vmlDrawing" Target="../drawings/vmlDrawing1.v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1241009"/>
          </a:xfrm>
        </p:spPr>
        <p:txBody>
          <a:bodyPr>
            <a:normAutofit/>
          </a:bodyPr>
          <a:lstStyle/>
          <a:p>
            <a:r>
              <a:rPr lang="en-US" b="1" dirty="0">
                <a:solidFill>
                  <a:srgbClr val="C00000"/>
                </a:solidFill>
                <a:latin typeface="+mn-lt"/>
              </a:rPr>
              <a:t>Legal issues and follow up</a:t>
            </a:r>
          </a:p>
        </p:txBody>
      </p:sp>
      <p:sp>
        <p:nvSpPr>
          <p:cNvPr id="5" name="Subtitle 2">
            <a:extLst>
              <a:ext uri="{FF2B5EF4-FFF2-40B4-BE49-F238E27FC236}">
                <a16:creationId xmlns:a16="http://schemas.microsoft.com/office/drawing/2014/main" xmlns="" id="{11B3C89B-6639-4BA5-B783-DB9064F9E97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2897945" y="2893255"/>
            <a:ext cx="6682153" cy="2902634"/>
          </a:xfrm>
        </p:spPr>
        <p:txBody>
          <a:bodyPr>
            <a:normAutofit/>
          </a:bodyPr>
          <a:lstStyle/>
          <a:p>
            <a:r>
              <a:rPr lang="en-US" sz="2000" b="1" dirty="0">
                <a:solidFill>
                  <a:schemeClr val="tx1"/>
                </a:solidFill>
              </a:rPr>
              <a:t>DR. J. KUMUTHA</a:t>
            </a:r>
          </a:p>
          <a:p>
            <a:r>
              <a:rPr lang="en-US" sz="2000" b="1" dirty="0">
                <a:solidFill>
                  <a:schemeClr val="tx1"/>
                </a:solidFill>
              </a:rPr>
              <a:t>MD, DCH </a:t>
            </a:r>
          </a:p>
          <a:p>
            <a:endParaRPr lang="en-US" sz="2000" b="1" dirty="0">
              <a:solidFill>
                <a:schemeClr val="tx1"/>
              </a:solidFill>
            </a:endParaRPr>
          </a:p>
          <a:p>
            <a:r>
              <a:rPr lang="en-US" sz="2000" b="1" dirty="0">
                <a:solidFill>
                  <a:schemeClr val="tx1"/>
                </a:solidFill>
              </a:rPr>
              <a:t>Professor &amp; Head</a:t>
            </a:r>
          </a:p>
          <a:p>
            <a:r>
              <a:rPr lang="en-US" sz="2000" b="1" dirty="0">
                <a:solidFill>
                  <a:schemeClr val="tx1"/>
                </a:solidFill>
              </a:rPr>
              <a:t>Department of Neonatology</a:t>
            </a:r>
          </a:p>
          <a:p>
            <a:r>
              <a:rPr lang="en-US" sz="2000" b="1" dirty="0" err="1">
                <a:solidFill>
                  <a:schemeClr val="tx1"/>
                </a:solidFill>
              </a:rPr>
              <a:t>Saveetha</a:t>
            </a:r>
            <a:r>
              <a:rPr lang="en-US" sz="2000" b="1" dirty="0">
                <a:solidFill>
                  <a:schemeClr val="tx1"/>
                </a:solidFill>
              </a:rPr>
              <a:t> Medical College</a:t>
            </a:r>
          </a:p>
          <a:p>
            <a:r>
              <a:rPr lang="en-US" sz="2000" b="1" dirty="0" err="1">
                <a:solidFill>
                  <a:schemeClr val="tx1"/>
                </a:solidFill>
              </a:rPr>
              <a:t>Thandalam</a:t>
            </a:r>
            <a:r>
              <a:rPr lang="en-US" sz="2000" b="1" dirty="0">
                <a:solidFill>
                  <a:schemeClr val="tx1"/>
                </a:solidFill>
              </a:rPr>
              <a:t>, Chennai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88413767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b="1" dirty="0">
                <a:solidFill>
                  <a:srgbClr val="C00000"/>
                </a:solidFill>
                <a:latin typeface="+mn-lt"/>
              </a:rPr>
              <a:t>Learning objectives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25416" y="1690688"/>
            <a:ext cx="9917722" cy="4486275"/>
          </a:xfrm>
        </p:spPr>
        <p:txBody>
          <a:bodyPr/>
          <a:lstStyle/>
          <a:p>
            <a:pPr marL="0" indent="0">
              <a:buNone/>
            </a:pPr>
            <a:r>
              <a:rPr lang="en-US" dirty="0"/>
              <a:t>To know about the</a:t>
            </a:r>
          </a:p>
          <a:p>
            <a:pPr marL="0" indent="0">
              <a:buNone/>
            </a:pPr>
            <a:endParaRPr lang="en-US" dirty="0"/>
          </a:p>
          <a:p>
            <a:r>
              <a:rPr lang="en-US" dirty="0"/>
              <a:t>legal issues that can arise</a:t>
            </a:r>
          </a:p>
          <a:p>
            <a:r>
              <a:rPr lang="en-US" dirty="0"/>
              <a:t>prevention of legal problems</a:t>
            </a:r>
          </a:p>
          <a:p>
            <a:r>
              <a:rPr lang="en-US" dirty="0"/>
              <a:t>importance of follow up</a:t>
            </a:r>
          </a:p>
        </p:txBody>
      </p:sp>
    </p:spTree>
    <p:extLst>
      <p:ext uri="{BB962C8B-B14F-4D97-AF65-F5344CB8AC3E}">
        <p14:creationId xmlns:p14="http://schemas.microsoft.com/office/powerpoint/2010/main" xmlns="" val="3495474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en-IN" b="1" dirty="0"/>
              <a:t/>
            </a:r>
            <a:br>
              <a:rPr lang="en-IN" b="1" dirty="0"/>
            </a:br>
            <a:r>
              <a:rPr lang="en-IN" sz="4900" b="1" dirty="0">
                <a:solidFill>
                  <a:srgbClr val="C00000"/>
                </a:solidFill>
                <a:latin typeface="+mn-lt"/>
              </a:rPr>
              <a:t>Legal implications </a:t>
            </a:r>
            <a:r>
              <a:rPr lang="en-US" dirty="0"/>
              <a:t/>
            </a:r>
            <a:br>
              <a:rPr lang="en-US" dirty="0"/>
            </a:b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93800" y="1600200"/>
            <a:ext cx="9588500" cy="4076700"/>
          </a:xfrm>
        </p:spPr>
        <p:txBody>
          <a:bodyPr>
            <a:normAutofit/>
          </a:bodyPr>
          <a:lstStyle/>
          <a:p>
            <a:pPr lvl="0">
              <a:buNone/>
            </a:pPr>
            <a:endParaRPr lang="en-IN" dirty="0"/>
          </a:p>
          <a:p>
            <a:pPr marL="0" indent="0">
              <a:buNone/>
            </a:pPr>
            <a:r>
              <a:rPr lang="en-IN" dirty="0"/>
              <a:t> Legal issues could arise due to</a:t>
            </a:r>
          </a:p>
          <a:p>
            <a:pPr marL="0" indent="0">
              <a:buNone/>
            </a:pPr>
            <a:endParaRPr lang="en-IN" b="1" dirty="0"/>
          </a:p>
          <a:p>
            <a:pPr lvl="0"/>
            <a:r>
              <a:rPr lang="en-US" dirty="0"/>
              <a:t>  poor communication</a:t>
            </a:r>
          </a:p>
          <a:p>
            <a:pPr lvl="0"/>
            <a:r>
              <a:rPr lang="en-IN" dirty="0"/>
              <a:t>  poor documentation </a:t>
            </a:r>
          </a:p>
          <a:p>
            <a:pPr lvl="0"/>
            <a:r>
              <a:rPr lang="en-IN" dirty="0"/>
              <a:t>  complications of the procedure</a:t>
            </a:r>
          </a:p>
          <a:p>
            <a:pPr lvl="0"/>
            <a:r>
              <a:rPr lang="en-IN" dirty="0"/>
              <a:t>  lack of follow up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297145607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168178"/>
            <a:ext cx="10515600" cy="971306"/>
          </a:xfrm>
        </p:spPr>
        <p:txBody>
          <a:bodyPr>
            <a:normAutofit/>
          </a:bodyPr>
          <a:lstStyle/>
          <a:p>
            <a:pPr algn="ctr"/>
            <a:r>
              <a:rPr lang="en-IN" b="1" dirty="0">
                <a:solidFill>
                  <a:srgbClr val="C00000"/>
                </a:solidFill>
                <a:latin typeface="+mn-lt"/>
              </a:rPr>
              <a:t>Proper communication</a:t>
            </a:r>
            <a:endParaRPr lang="en-IN" dirty="0">
              <a:solidFill>
                <a:srgbClr val="C00000"/>
              </a:solidFill>
              <a:latin typeface="+mn-lt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139484"/>
            <a:ext cx="5181600" cy="5037479"/>
          </a:xfrm>
        </p:spPr>
        <p:txBody>
          <a:bodyPr>
            <a:normAutofit/>
          </a:bodyPr>
          <a:lstStyle/>
          <a:p>
            <a:r>
              <a:rPr lang="en-IN" sz="2600" dirty="0"/>
              <a:t>The need and timing of  ROP screening must be communicated to the parent by:</a:t>
            </a:r>
          </a:p>
          <a:p>
            <a:pPr marL="514350" lvl="0" indent="-514350">
              <a:buFont typeface="+mj-lt"/>
              <a:buAutoNum type="arabicPeriod"/>
            </a:pPr>
            <a:r>
              <a:rPr lang="en-IN" sz="2600" b="1" dirty="0">
                <a:solidFill>
                  <a:srgbClr val="000099"/>
                </a:solidFill>
              </a:rPr>
              <a:t>Doctor</a:t>
            </a:r>
          </a:p>
          <a:p>
            <a:pPr marL="514350" lvl="0" indent="-514350">
              <a:buFont typeface="+mj-lt"/>
              <a:buAutoNum type="arabicPeriod"/>
            </a:pPr>
            <a:r>
              <a:rPr lang="en-IN" sz="2600" b="1" dirty="0">
                <a:solidFill>
                  <a:srgbClr val="000099"/>
                </a:solidFill>
              </a:rPr>
              <a:t>Nurse </a:t>
            </a:r>
          </a:p>
          <a:p>
            <a:pPr marL="514350" lvl="0" indent="-514350">
              <a:buFont typeface="+mj-lt"/>
              <a:buAutoNum type="arabicPeriod"/>
            </a:pPr>
            <a:r>
              <a:rPr lang="en-IN" sz="2600" b="1" dirty="0">
                <a:solidFill>
                  <a:srgbClr val="000099"/>
                </a:solidFill>
              </a:rPr>
              <a:t>Ophthalmologist</a:t>
            </a:r>
          </a:p>
          <a:p>
            <a:r>
              <a:rPr lang="en-IN" sz="2600" dirty="0"/>
              <a:t>Parents language </a:t>
            </a:r>
          </a:p>
          <a:p>
            <a:r>
              <a:rPr lang="en-IN" sz="2600" dirty="0"/>
              <a:t>Check their understanding </a:t>
            </a:r>
          </a:p>
          <a:p>
            <a:r>
              <a:rPr lang="en-US" sz="2600" dirty="0"/>
              <a:t>Phone call reminders/ linking with local doctor /health worker are also important steps</a:t>
            </a:r>
            <a:endParaRPr lang="en-IN" sz="2600" dirty="0"/>
          </a:p>
          <a:p>
            <a:pPr lvl="0"/>
            <a:endParaRPr lang="en-US" dirty="0"/>
          </a:p>
          <a:p>
            <a:pPr lvl="0"/>
            <a:endParaRPr lang="en-US" dirty="0"/>
          </a:p>
          <a:p>
            <a:pPr lvl="0"/>
            <a:endParaRPr lang="en-US" dirty="0"/>
          </a:p>
          <a:p>
            <a:pPr lvl="0"/>
            <a:endParaRPr lang="en-IN" dirty="0"/>
          </a:p>
        </p:txBody>
      </p:sp>
      <p:graphicFrame>
        <p:nvGraphicFramePr>
          <p:cNvPr id="4" name="Object 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xmlns="" val="235366494"/>
              </p:ext>
            </p:extLst>
          </p:nvPr>
        </p:nvGraphicFramePr>
        <p:xfrm>
          <a:off x="6499275" y="956603"/>
          <a:ext cx="4969978" cy="5542671"/>
        </p:xfrm>
        <a:graphic>
          <a:graphicData uri="http://schemas.openxmlformats.org/presentationml/2006/ole">
            <p:oleObj spid="_x0000_s1061" name="PDF" r:id="rId3" imgW="0" imgH="0" progId="">
              <p:embed/>
            </p:oleObj>
          </a:graphicData>
        </a:graphic>
      </p:graphicFrame>
    </p:spTree>
    <p:extLst>
      <p:ext uri="{BB962C8B-B14F-4D97-AF65-F5344CB8AC3E}">
        <p14:creationId xmlns:p14="http://schemas.microsoft.com/office/powerpoint/2010/main" xmlns="" val="40690436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81200" y="274637"/>
            <a:ext cx="8229600" cy="1061793"/>
          </a:xfrm>
        </p:spPr>
        <p:txBody>
          <a:bodyPr>
            <a:normAutofit fontScale="90000"/>
          </a:bodyPr>
          <a:lstStyle/>
          <a:p>
            <a:pPr algn="ctr"/>
            <a:r>
              <a:rPr lang="en-IN" b="1" dirty="0"/>
              <a:t/>
            </a:r>
            <a:br>
              <a:rPr lang="en-IN" b="1" dirty="0"/>
            </a:br>
            <a:r>
              <a:rPr lang="en-IN" sz="4900" b="1" dirty="0">
                <a:solidFill>
                  <a:srgbClr val="C00000"/>
                </a:solidFill>
                <a:latin typeface="+mn-lt"/>
              </a:rPr>
              <a:t>Consent form</a:t>
            </a:r>
            <a:r>
              <a:rPr lang="en-IN" dirty="0">
                <a:solidFill>
                  <a:srgbClr val="C00000"/>
                </a:solidFill>
              </a:rPr>
              <a:t/>
            </a:r>
            <a:br>
              <a:rPr lang="en-IN" dirty="0">
                <a:solidFill>
                  <a:srgbClr val="C00000"/>
                </a:solidFill>
              </a:rPr>
            </a:br>
            <a:endParaRPr lang="en-IN" dirty="0">
              <a:solidFill>
                <a:srgbClr val="C000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5800" y="1536701"/>
            <a:ext cx="10820400" cy="4076699"/>
          </a:xfrm>
        </p:spPr>
        <p:txBody>
          <a:bodyPr>
            <a:normAutofit/>
          </a:bodyPr>
          <a:lstStyle/>
          <a:p>
            <a:pPr lvl="0"/>
            <a:r>
              <a:rPr lang="en-IN" dirty="0"/>
              <a:t>A consent form should include</a:t>
            </a:r>
          </a:p>
          <a:p>
            <a:pPr marL="0" lvl="0" indent="0">
              <a:buNone/>
            </a:pPr>
            <a:endParaRPr lang="en-IN" sz="500" dirty="0"/>
          </a:p>
          <a:p>
            <a:pPr lvl="2">
              <a:buFont typeface="Wingdings" panose="05000000000000000000" pitchFamily="2" charset="2"/>
              <a:buChar char="Ø"/>
            </a:pPr>
            <a:r>
              <a:rPr lang="en-IN" sz="2400" dirty="0"/>
              <a:t>the details of nature of disease</a:t>
            </a:r>
          </a:p>
          <a:p>
            <a:pPr lvl="2">
              <a:buFont typeface="Wingdings" panose="05000000000000000000" pitchFamily="2" charset="2"/>
              <a:buChar char="Ø"/>
            </a:pPr>
            <a:r>
              <a:rPr lang="en-IN" sz="2400" dirty="0"/>
              <a:t>possible side-effects </a:t>
            </a:r>
          </a:p>
          <a:p>
            <a:pPr lvl="2">
              <a:buFont typeface="Wingdings" panose="05000000000000000000" pitchFamily="2" charset="2"/>
              <a:buChar char="Ø"/>
            </a:pPr>
            <a:r>
              <a:rPr lang="en-IN" sz="2400" dirty="0"/>
              <a:t>complications of the  treatment </a:t>
            </a:r>
          </a:p>
          <a:p>
            <a:pPr lvl="2">
              <a:buFont typeface="Wingdings" panose="05000000000000000000" pitchFamily="2" charset="2"/>
              <a:buChar char="Ø"/>
            </a:pPr>
            <a:r>
              <a:rPr lang="en-IN" sz="2400" dirty="0"/>
              <a:t>at least two languages (simple understandable terms)  </a:t>
            </a:r>
          </a:p>
          <a:p>
            <a:pPr marL="0" indent="0">
              <a:buNone/>
            </a:pPr>
            <a:endParaRPr lang="en-IN" dirty="0"/>
          </a:p>
          <a:p>
            <a:r>
              <a:rPr lang="en-IN" dirty="0"/>
              <a:t>The same must be communicated verbally to the parents</a:t>
            </a:r>
          </a:p>
        </p:txBody>
      </p:sp>
    </p:spTree>
    <p:extLst>
      <p:ext uri="{BB962C8B-B14F-4D97-AF65-F5344CB8AC3E}">
        <p14:creationId xmlns:p14="http://schemas.microsoft.com/office/powerpoint/2010/main" xmlns="" val="386146732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en-IN" b="1" dirty="0"/>
              <a:t/>
            </a:r>
            <a:br>
              <a:rPr lang="en-IN" b="1" dirty="0"/>
            </a:br>
            <a:r>
              <a:rPr lang="en-IN" sz="4900" dirty="0">
                <a:solidFill>
                  <a:srgbClr val="C00000"/>
                </a:solidFill>
                <a:latin typeface="+mn-lt"/>
              </a:rPr>
              <a:t/>
            </a:r>
            <a:br>
              <a:rPr lang="en-IN" sz="4900" dirty="0">
                <a:solidFill>
                  <a:srgbClr val="C00000"/>
                </a:solidFill>
                <a:latin typeface="+mn-lt"/>
              </a:rPr>
            </a:br>
            <a:endParaRPr lang="en-IN" sz="3600" dirty="0">
              <a:solidFill>
                <a:srgbClr val="C00000"/>
              </a:solidFill>
              <a:latin typeface="+mn-lt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914400" y="1237957"/>
            <a:ext cx="10325686" cy="5162843"/>
          </a:xfrm>
        </p:spPr>
        <p:txBody>
          <a:bodyPr>
            <a:normAutofit/>
          </a:bodyPr>
          <a:lstStyle/>
          <a:p>
            <a:pPr lvl="0">
              <a:buNone/>
            </a:pPr>
            <a:endParaRPr lang="en-IN" dirty="0"/>
          </a:p>
          <a:p>
            <a:pPr lvl="0" algn="just">
              <a:buNone/>
            </a:pPr>
            <a:r>
              <a:rPr lang="en-IN" dirty="0"/>
              <a:t>The discharge summary must contain</a:t>
            </a:r>
          </a:p>
          <a:p>
            <a:pPr lvl="0" algn="just">
              <a:buNone/>
            </a:pPr>
            <a:endParaRPr lang="en-IN" dirty="0"/>
          </a:p>
          <a:p>
            <a:pPr lvl="0" algn="just"/>
            <a:r>
              <a:rPr lang="en-IN" dirty="0"/>
              <a:t>The findings of the first screening, the date  and place for follow-up/ first screening</a:t>
            </a:r>
          </a:p>
          <a:p>
            <a:pPr lvl="0" algn="just"/>
            <a:endParaRPr lang="en-IN" dirty="0"/>
          </a:p>
          <a:p>
            <a:pPr lvl="0" algn="just"/>
            <a:r>
              <a:rPr lang="en-IN" dirty="0"/>
              <a:t>Advice regarding ROP screening preferably in the local language </a:t>
            </a:r>
          </a:p>
          <a:p>
            <a:pPr marL="0" lvl="0" indent="0" algn="just">
              <a:buNone/>
            </a:pPr>
            <a:endParaRPr lang="en-IN" dirty="0"/>
          </a:p>
          <a:p>
            <a:pPr lvl="0" algn="just"/>
            <a:r>
              <a:rPr lang="en-US" dirty="0"/>
              <a:t>The case record</a:t>
            </a:r>
            <a:r>
              <a:rPr lang="en-IN" dirty="0"/>
              <a:t> must contain the details of the screening and treatment </a:t>
            </a:r>
          </a:p>
          <a:p>
            <a:pPr lvl="0">
              <a:buNone/>
            </a:pPr>
            <a:endParaRPr lang="en-IN" dirty="0"/>
          </a:p>
          <a:p>
            <a:endParaRPr lang="en-IN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8200" y="759045"/>
            <a:ext cx="10515600" cy="931643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en-IN" sz="4400" b="1" dirty="0">
                <a:solidFill>
                  <a:srgbClr val="C00000"/>
                </a:solidFill>
              </a:rPr>
              <a:t>Proper documentation</a:t>
            </a:r>
            <a:endParaRPr lang="en-US" sz="4400" dirty="0"/>
          </a:p>
        </p:txBody>
      </p:sp>
    </p:spTree>
    <p:extLst>
      <p:ext uri="{BB962C8B-B14F-4D97-AF65-F5344CB8AC3E}">
        <p14:creationId xmlns:p14="http://schemas.microsoft.com/office/powerpoint/2010/main" xmlns="" val="10309761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DAF11EB5-CCD4-4DC6-AC21-BEA5A772CD0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63128" y="0"/>
            <a:ext cx="10515600" cy="1325563"/>
          </a:xfrm>
        </p:spPr>
        <p:txBody>
          <a:bodyPr/>
          <a:lstStyle/>
          <a:p>
            <a:pPr algn="ctr"/>
            <a:r>
              <a:rPr lang="en-IN" b="1" dirty="0">
                <a:solidFill>
                  <a:srgbClr val="C00000"/>
                </a:solidFill>
                <a:latin typeface="+mn-lt"/>
              </a:rPr>
              <a:t>Proper documentation</a:t>
            </a:r>
            <a:endParaRPr lang="en-US" dirty="0">
              <a:latin typeface="+mn-lt"/>
            </a:endParaRPr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xmlns="" id="{C7071CB7-AD7B-4189-B651-C0152D73501E}"/>
              </a:ext>
            </a:extLst>
          </p:cNvPr>
          <p:cNvPicPr>
            <a:picLocks noGrp="1" noChangeAspect="1"/>
          </p:cNvPicPr>
          <p:nvPr>
            <p:ph sz="half" idx="1"/>
          </p:nvPr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3944" t="11364"/>
          <a:stretch/>
        </p:blipFill>
        <p:spPr>
          <a:xfrm>
            <a:off x="1800576" y="1069145"/>
            <a:ext cx="8440704" cy="57888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0487880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IN" b="1" dirty="0">
                <a:solidFill>
                  <a:srgbClr val="C00000"/>
                </a:solidFill>
                <a:latin typeface="+mn-lt"/>
              </a:rPr>
              <a:t>Checklists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just">
              <a:lnSpc>
                <a:spcPct val="150000"/>
              </a:lnSpc>
            </a:pPr>
            <a:r>
              <a:rPr lang="en-IN" dirty="0"/>
              <a:t>Legal problems can be reduced by a considerable extent only through a system of multiple levels of checks</a:t>
            </a:r>
          </a:p>
          <a:p>
            <a:pPr marL="0" indent="0" algn="just">
              <a:lnSpc>
                <a:spcPct val="150000"/>
              </a:lnSpc>
              <a:buNone/>
            </a:pPr>
            <a:endParaRPr lang="en-IN" dirty="0"/>
          </a:p>
          <a:p>
            <a:pPr algn="just">
              <a:lnSpc>
                <a:spcPct val="150000"/>
              </a:lnSpc>
            </a:pPr>
            <a:r>
              <a:rPr lang="en-IN" dirty="0"/>
              <a:t>Assigning roles and responsibility to each personnel (screening line list, screening, treatment and follow up)</a:t>
            </a:r>
          </a:p>
        </p:txBody>
      </p:sp>
    </p:spTree>
    <p:extLst>
      <p:ext uri="{BB962C8B-B14F-4D97-AF65-F5344CB8AC3E}">
        <p14:creationId xmlns:p14="http://schemas.microsoft.com/office/powerpoint/2010/main" xmlns="" val="374279986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en-IN" b="1" dirty="0">
                <a:solidFill>
                  <a:srgbClr val="C00000"/>
                </a:solidFill>
              </a:rPr>
              <a:t/>
            </a:r>
            <a:br>
              <a:rPr lang="en-IN" b="1" dirty="0">
                <a:solidFill>
                  <a:srgbClr val="C00000"/>
                </a:solidFill>
              </a:rPr>
            </a:br>
            <a:r>
              <a:rPr lang="en-IN" sz="4900" b="1" dirty="0">
                <a:solidFill>
                  <a:srgbClr val="C00000"/>
                </a:solidFill>
                <a:latin typeface="+mn-lt"/>
              </a:rPr>
              <a:t>Importance of follow-up</a:t>
            </a:r>
            <a:r>
              <a:rPr lang="en-IN" sz="3600" dirty="0">
                <a:solidFill>
                  <a:srgbClr val="C00000"/>
                </a:solidFill>
              </a:rPr>
              <a:t/>
            </a:r>
            <a:br>
              <a:rPr lang="en-IN" sz="3600" dirty="0">
                <a:solidFill>
                  <a:srgbClr val="C00000"/>
                </a:solidFill>
              </a:rPr>
            </a:br>
            <a:endParaRPr lang="en-IN" sz="3600" dirty="0">
              <a:solidFill>
                <a:srgbClr val="C000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just">
              <a:lnSpc>
                <a:spcPct val="150000"/>
              </a:lnSpc>
            </a:pPr>
            <a:r>
              <a:rPr lang="en-IN" dirty="0"/>
              <a:t>Follow up examination should be individualized</a:t>
            </a:r>
          </a:p>
          <a:p>
            <a:pPr algn="just">
              <a:lnSpc>
                <a:spcPct val="150000"/>
              </a:lnSpc>
            </a:pPr>
            <a:r>
              <a:rPr lang="en-IN" dirty="0"/>
              <a:t>It depends on the severity, treatment received and regression of findings</a:t>
            </a:r>
          </a:p>
          <a:p>
            <a:pPr algn="just">
              <a:lnSpc>
                <a:spcPct val="150000"/>
              </a:lnSpc>
            </a:pPr>
            <a:r>
              <a:rPr lang="en-IN" dirty="0"/>
              <a:t>It is absolutely necessary that the neonate undergoes serial examinations till the retina is fully mature</a:t>
            </a:r>
          </a:p>
          <a:p>
            <a:pPr algn="just">
              <a:lnSpc>
                <a:spcPct val="150000"/>
              </a:lnSpc>
            </a:pPr>
            <a:r>
              <a:rPr lang="en-IN" dirty="0"/>
              <a:t>Assessment for  visual acuity and squint is continued into childhood</a:t>
            </a:r>
          </a:p>
          <a:p>
            <a:endParaRPr lang="en-IN" dirty="0"/>
          </a:p>
          <a:p>
            <a:endParaRPr lang="en-IN" dirty="0"/>
          </a:p>
          <a:p>
            <a:endParaRPr lang="en-IN" dirty="0"/>
          </a:p>
        </p:txBody>
      </p:sp>
    </p:spTree>
    <p:extLst>
      <p:ext uri="{BB962C8B-B14F-4D97-AF65-F5344CB8AC3E}">
        <p14:creationId xmlns:p14="http://schemas.microsoft.com/office/powerpoint/2010/main" xmlns="" val="332995322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0"/>
            <a:ext cx="10515600" cy="1325563"/>
          </a:xfrm>
        </p:spPr>
        <p:txBody>
          <a:bodyPr/>
          <a:lstStyle/>
          <a:p>
            <a:pPr algn="ctr"/>
            <a:r>
              <a:rPr lang="en-IN" b="1" dirty="0">
                <a:solidFill>
                  <a:srgbClr val="C00000"/>
                </a:solidFill>
                <a:latin typeface="+mn-lt"/>
              </a:rPr>
              <a:t>Support system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325562"/>
            <a:ext cx="10515600" cy="5187779"/>
          </a:xfrm>
        </p:spPr>
        <p:txBody>
          <a:bodyPr>
            <a:normAutofit lnSpcReduction="10000"/>
          </a:bodyPr>
          <a:lstStyle/>
          <a:p>
            <a:pPr>
              <a:lnSpc>
                <a:spcPct val="150000"/>
              </a:lnSpc>
            </a:pPr>
            <a:r>
              <a:rPr lang="en-IN" dirty="0"/>
              <a:t>SNCU/ RBSK team- Paediatrician/ Follow -up nurse/ Optometrist/ DEO</a:t>
            </a:r>
          </a:p>
          <a:p>
            <a:pPr>
              <a:lnSpc>
                <a:spcPct val="150000"/>
              </a:lnSpc>
            </a:pPr>
            <a:r>
              <a:rPr lang="en-IN" dirty="0"/>
              <a:t>Trained Ophthalmologist</a:t>
            </a:r>
          </a:p>
          <a:p>
            <a:pPr>
              <a:lnSpc>
                <a:spcPct val="150000"/>
              </a:lnSpc>
            </a:pPr>
            <a:r>
              <a:rPr lang="en-IN" dirty="0"/>
              <a:t>Community level –ANM/ ASHA/ AWW</a:t>
            </a:r>
          </a:p>
          <a:p>
            <a:pPr>
              <a:lnSpc>
                <a:spcPct val="150000"/>
              </a:lnSpc>
            </a:pPr>
            <a:r>
              <a:rPr lang="en-IN" dirty="0"/>
              <a:t>Screening facility should made available at all SNCUs</a:t>
            </a:r>
          </a:p>
          <a:p>
            <a:pPr>
              <a:lnSpc>
                <a:spcPct val="150000"/>
              </a:lnSpc>
            </a:pPr>
            <a:r>
              <a:rPr lang="en-IN" dirty="0"/>
              <a:t>Treatment facility at select SNCUs</a:t>
            </a:r>
          </a:p>
          <a:p>
            <a:pPr>
              <a:lnSpc>
                <a:spcPct val="150000"/>
              </a:lnSpc>
            </a:pPr>
            <a:r>
              <a:rPr lang="en-IN" dirty="0"/>
              <a:t>Availability of early access to treatment</a:t>
            </a:r>
          </a:p>
          <a:p>
            <a:pPr>
              <a:lnSpc>
                <a:spcPct val="150000"/>
              </a:lnSpc>
            </a:pPr>
            <a:r>
              <a:rPr lang="en-IN" dirty="0"/>
              <a:t>Social and educational support</a:t>
            </a:r>
          </a:p>
        </p:txBody>
      </p:sp>
    </p:spTree>
    <p:extLst>
      <p:ext uri="{BB962C8B-B14F-4D97-AF65-F5344CB8AC3E}">
        <p14:creationId xmlns:p14="http://schemas.microsoft.com/office/powerpoint/2010/main" xmlns="" val="22215209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en-IN" b="1" dirty="0">
                <a:solidFill>
                  <a:srgbClr val="C00000"/>
                </a:solidFill>
              </a:rPr>
              <a:t/>
            </a:r>
            <a:br>
              <a:rPr lang="en-IN" b="1" dirty="0">
                <a:solidFill>
                  <a:srgbClr val="C00000"/>
                </a:solidFill>
              </a:rPr>
            </a:br>
            <a:r>
              <a:rPr lang="en-IN" sz="4900" b="1" dirty="0">
                <a:solidFill>
                  <a:srgbClr val="C00000"/>
                </a:solidFill>
                <a:latin typeface="+mn-lt"/>
              </a:rPr>
              <a:t>Key messages</a:t>
            </a:r>
            <a:r>
              <a:rPr lang="en-IN" dirty="0"/>
              <a:t/>
            </a:r>
            <a:br>
              <a:rPr lang="en-IN" dirty="0"/>
            </a:br>
            <a:endParaRPr lang="en-IN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406769"/>
            <a:ext cx="10515600" cy="4965896"/>
          </a:xfrm>
        </p:spPr>
        <p:txBody>
          <a:bodyPr>
            <a:normAutofit/>
          </a:bodyPr>
          <a:lstStyle/>
          <a:p>
            <a:endParaRPr lang="en-IN" b="1" dirty="0"/>
          </a:p>
          <a:p>
            <a:pPr algn="just"/>
            <a:r>
              <a:rPr lang="en-IN" dirty="0"/>
              <a:t>Screening for ROP has to be done at the right time to prevent progression to severe forms</a:t>
            </a:r>
          </a:p>
          <a:p>
            <a:pPr marL="0" indent="0" algn="just">
              <a:buNone/>
            </a:pPr>
            <a:endParaRPr lang="en-IN" strike="sngStrike" dirty="0"/>
          </a:p>
          <a:p>
            <a:pPr algn="just"/>
            <a:r>
              <a:rPr lang="en-IN" dirty="0"/>
              <a:t>Multiple levels of checks and parents education will ensure follow-up thus avoiding complications and legal issues</a:t>
            </a:r>
          </a:p>
          <a:p>
            <a:pPr marL="0" indent="0" algn="just">
              <a:buNone/>
            </a:pPr>
            <a:endParaRPr lang="en-IN" dirty="0"/>
          </a:p>
          <a:p>
            <a:pPr algn="just"/>
            <a:r>
              <a:rPr lang="en-IN" dirty="0"/>
              <a:t>Linking with various health functionaries is very crucial for the success of the ROP programme</a:t>
            </a:r>
          </a:p>
          <a:p>
            <a:pPr marL="0" indent="0">
              <a:buNone/>
            </a:pPr>
            <a:endParaRPr lang="en-IN" dirty="0"/>
          </a:p>
        </p:txBody>
      </p:sp>
    </p:spTree>
    <p:extLst>
      <p:ext uri="{BB962C8B-B14F-4D97-AF65-F5344CB8AC3E}">
        <p14:creationId xmlns:p14="http://schemas.microsoft.com/office/powerpoint/2010/main" xmlns="" val="282404468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189</TotalTime>
  <Words>367</Words>
  <Application>Microsoft Office PowerPoint</Application>
  <PresentationFormat>Custom</PresentationFormat>
  <Paragraphs>77</Paragraphs>
  <Slides>11</Slides>
  <Notes>0</Notes>
  <HiddenSlides>0</HiddenSlides>
  <MMClips>0</MMClips>
  <ScaleCrop>false</ScaleCrop>
  <HeadingPairs>
    <vt:vector size="6" baseType="variant">
      <vt:variant>
        <vt:lpstr>Theme</vt:lpstr>
      </vt:variant>
      <vt:variant>
        <vt:i4>1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3" baseType="lpstr">
      <vt:lpstr>Office Theme</vt:lpstr>
      <vt:lpstr>PDF</vt:lpstr>
      <vt:lpstr>Legal issues and follow up</vt:lpstr>
      <vt:lpstr>Learning objectives</vt:lpstr>
      <vt:lpstr> Legal implications  </vt:lpstr>
      <vt:lpstr>Proper communication</vt:lpstr>
      <vt:lpstr> Consent form </vt:lpstr>
      <vt:lpstr>  </vt:lpstr>
      <vt:lpstr>Proper documentation</vt:lpstr>
      <vt:lpstr>Checklists</vt:lpstr>
      <vt:lpstr> Importance of follow-up </vt:lpstr>
      <vt:lpstr>Support system</vt:lpstr>
      <vt:lpstr> Key messages 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Legal issues and follow up</dc:title>
  <dc:creator>Owner</dc:creator>
  <cp:lastModifiedBy>JKSM</cp:lastModifiedBy>
  <cp:revision>28</cp:revision>
  <dcterms:created xsi:type="dcterms:W3CDTF">2017-02-17T08:50:48Z</dcterms:created>
  <dcterms:modified xsi:type="dcterms:W3CDTF">2017-09-22T11:29:51Z</dcterms:modified>
</cp:coreProperties>
</file>