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314" r:id="rId3"/>
    <p:sldId id="308" r:id="rId4"/>
    <p:sldId id="315" r:id="rId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C2B5"/>
    <a:srgbClr val="EEEDB1"/>
    <a:srgbClr val="D9E3A7"/>
    <a:srgbClr val="FFCCCC"/>
    <a:srgbClr val="66FFFF"/>
    <a:srgbClr val="CC3300"/>
    <a:srgbClr val="33CCFF"/>
    <a:srgbClr val="F6A8C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37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94435B80-A3E5-4F2F-BDFF-49134BC502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ea typeface="ＭＳ Ｐゴシック" pitchFamily="34" charset="-128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9344EBC-BA16-4AC9-9493-EC10554D7772}" type="slidenum">
              <a:rPr lang="en-US" smtClean="0">
                <a:latin typeface="Arial" charset="0"/>
              </a:rPr>
              <a:pPr/>
              <a:t>3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4A081CD-1573-4605-A916-813AD0FBC2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EAFC176-FCF1-4691-A71E-4CA89FD148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A2C5317-63F5-47E7-A136-9D46419813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5D914E68-32CE-4679-BE05-A41DD64715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6FD87E4-049F-4E44-BB89-C794E8A475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DB57706-696F-47FD-9966-048ACE7270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5F47BE2E-49CF-410D-A6CA-811BAC068D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I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5493DE0D-01DD-4A12-8987-D98F236A8C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4AF9128-75C3-4384-AAC9-14693F530A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5C4DE6C5-AC12-443B-AB77-8DF86281B1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23B43D9-4606-47AD-9C2E-4BC409E58C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5" r:id="rId1"/>
    <p:sldLayoutId id="2147483996" r:id="rId2"/>
    <p:sldLayoutId id="2147483997" r:id="rId3"/>
    <p:sldLayoutId id="2147483998" r:id="rId4"/>
    <p:sldLayoutId id="2147483999" r:id="rId5"/>
    <p:sldLayoutId id="2147484000" r:id="rId6"/>
    <p:sldLayoutId id="2147484001" r:id="rId7"/>
    <p:sldLayoutId id="2147484002" r:id="rId8"/>
    <p:sldLayoutId id="2147484003" r:id="rId9"/>
    <p:sldLayoutId id="2147484004" r:id="rId10"/>
    <p:sldLayoutId id="2147484005" r:id="rId11"/>
    <p:sldLayoutId id="2147484006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C00000"/>
          </a:solidFill>
          <a:latin typeface="Calibri" pitchFamily="34" charset="0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C00000"/>
          </a:solidFill>
          <a:latin typeface="Calibri" pitchFamily="34" charset="0"/>
          <a:ea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C00000"/>
          </a:solidFill>
          <a:latin typeface="Calibri" pitchFamily="34" charset="0"/>
          <a:ea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C00000"/>
          </a:solidFill>
          <a:latin typeface="Calibri" pitchFamily="34" charset="0"/>
          <a:ea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C00000"/>
          </a:solidFill>
          <a:latin typeface="Calibri" pitchFamily="34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Clr>
          <a:srgbClr val="C00000"/>
        </a:buClr>
        <a:buFont typeface="Wingdings" pitchFamily="2" charset="2"/>
        <a:buChar char="§"/>
        <a:defRPr sz="3200" b="1">
          <a:solidFill>
            <a:schemeClr val="tx1"/>
          </a:solidFill>
          <a:latin typeface="Calibri" pitchFamily="34" charset="0"/>
          <a:ea typeface="ＭＳ Ｐゴシック" charset="0"/>
          <a:cs typeface="+mn-cs"/>
        </a:defRPr>
      </a:lvl1pPr>
      <a:lvl2pPr marL="742950" indent="-28575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Clr>
          <a:srgbClr val="C00000"/>
        </a:buClr>
        <a:buFont typeface="Wingdings" pitchFamily="2" charset="2"/>
        <a:buChar char="§"/>
        <a:defRPr sz="2800" b="1">
          <a:solidFill>
            <a:schemeClr val="tx1"/>
          </a:solidFill>
          <a:latin typeface="Calibri" pitchFamily="34" charset="0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2438400"/>
            <a:ext cx="7772400" cy="1470025"/>
          </a:xfrm>
        </p:spPr>
        <p:txBody>
          <a:bodyPr/>
          <a:lstStyle/>
          <a:p>
            <a:pPr eaLnBrk="1" hangingPunct="1"/>
            <a:r>
              <a:rPr lang="en-US" sz="6000" smtClean="0">
                <a:ea typeface="ＭＳ Ｐゴシック" pitchFamily="34" charset="-128"/>
              </a:rPr>
              <a:t>Indications of surfactant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smtClean="0">
                <a:ea typeface="ＭＳ Ｐゴシック" pitchFamily="34" charset="-128"/>
              </a:rPr>
              <a:t>Objective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smtClean="0">
                <a:ea typeface="ＭＳ Ｐゴシック" pitchFamily="34" charset="-128"/>
              </a:rPr>
              <a:t>To identify neonates who need surfactant therapy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5"/>
          <p:cNvSpPr txBox="1">
            <a:spLocks noChangeArrowheads="1"/>
          </p:cNvSpPr>
          <p:nvPr/>
        </p:nvSpPr>
        <p:spPr bwMode="auto">
          <a:xfrm>
            <a:off x="2057400" y="1193800"/>
            <a:ext cx="5105400" cy="400050"/>
          </a:xfrm>
          <a:prstGeom prst="rect">
            <a:avLst/>
          </a:prstGeom>
          <a:solidFill>
            <a:srgbClr val="80C2B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>
                <a:latin typeface="Calibri" pitchFamily="34" charset="0"/>
              </a:rPr>
              <a:t>≤34 weeks with respiratory distress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09800" y="2717800"/>
            <a:ext cx="4724400" cy="708025"/>
          </a:xfrm>
          <a:prstGeom prst="rect">
            <a:avLst/>
          </a:prstGeom>
          <a:solidFill>
            <a:srgbClr val="80C2B5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000" b="1" dirty="0">
                <a:latin typeface="Calibri" pitchFamily="34" charset="0"/>
                <a:ea typeface="+mn-ea"/>
              </a:rPr>
              <a:t>Optimize CPAP, titrate Fio2 </a:t>
            </a:r>
          </a:p>
          <a:p>
            <a:pPr algn="ctr">
              <a:defRPr/>
            </a:pPr>
            <a:r>
              <a:rPr lang="en-US" sz="2000" b="1" dirty="0">
                <a:latin typeface="Calibri" pitchFamily="34" charset="0"/>
                <a:ea typeface="+mn-ea"/>
              </a:rPr>
              <a:t>(maintain target saturation 90-95%)</a:t>
            </a:r>
          </a:p>
        </p:txBody>
      </p:sp>
      <p:sp>
        <p:nvSpPr>
          <p:cNvPr id="15364" name="TextBox 18"/>
          <p:cNvSpPr txBox="1">
            <a:spLocks noChangeArrowheads="1"/>
          </p:cNvSpPr>
          <p:nvPr/>
        </p:nvSpPr>
        <p:spPr bwMode="auto">
          <a:xfrm>
            <a:off x="6477000" y="3505200"/>
            <a:ext cx="533400" cy="40005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>
                <a:latin typeface="Calibri" pitchFamily="34" charset="0"/>
              </a:rPr>
              <a:t>No</a:t>
            </a:r>
            <a:endParaRPr lang="en-US" sz="1600" b="1">
              <a:latin typeface="Calibri" pitchFamily="34" charset="0"/>
            </a:endParaRPr>
          </a:p>
        </p:txBody>
      </p:sp>
      <p:sp>
        <p:nvSpPr>
          <p:cNvPr id="15365" name="TextBox 19"/>
          <p:cNvSpPr txBox="1">
            <a:spLocks noChangeArrowheads="1"/>
          </p:cNvSpPr>
          <p:nvPr/>
        </p:nvSpPr>
        <p:spPr bwMode="auto">
          <a:xfrm>
            <a:off x="2438400" y="3762375"/>
            <a:ext cx="3962400" cy="400050"/>
          </a:xfrm>
          <a:prstGeom prst="rect">
            <a:avLst/>
          </a:prstGeom>
          <a:solidFill>
            <a:srgbClr val="80C2B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>
                <a:latin typeface="Calibri" pitchFamily="34" charset="0"/>
              </a:rPr>
              <a:t>Fio2 requirement &gt; 30% ±X Ray</a:t>
            </a:r>
          </a:p>
        </p:txBody>
      </p:sp>
      <p:sp>
        <p:nvSpPr>
          <p:cNvPr id="15366" name="TextBox 22"/>
          <p:cNvSpPr txBox="1">
            <a:spLocks noChangeArrowheads="1"/>
          </p:cNvSpPr>
          <p:nvPr/>
        </p:nvSpPr>
        <p:spPr bwMode="auto">
          <a:xfrm>
            <a:off x="3733800" y="4699000"/>
            <a:ext cx="979488" cy="400050"/>
          </a:xfrm>
          <a:prstGeom prst="rect">
            <a:avLst/>
          </a:prstGeom>
          <a:solidFill>
            <a:srgbClr val="80C2B5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latin typeface="Calibri" pitchFamily="34" charset="0"/>
              </a:rPr>
              <a:t>INSURE</a:t>
            </a:r>
          </a:p>
        </p:txBody>
      </p:sp>
      <p:sp>
        <p:nvSpPr>
          <p:cNvPr id="15367" name="TextBox 23"/>
          <p:cNvSpPr txBox="1">
            <a:spLocks noChangeArrowheads="1"/>
          </p:cNvSpPr>
          <p:nvPr/>
        </p:nvSpPr>
        <p:spPr bwMode="auto">
          <a:xfrm>
            <a:off x="7162800" y="3635375"/>
            <a:ext cx="1447800" cy="708025"/>
          </a:xfrm>
          <a:prstGeom prst="rect">
            <a:avLst/>
          </a:prstGeom>
          <a:solidFill>
            <a:srgbClr val="80C2B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>
                <a:latin typeface="Calibri" pitchFamily="34" charset="0"/>
              </a:rPr>
              <a:t>Continue CPAP</a:t>
            </a:r>
          </a:p>
        </p:txBody>
      </p:sp>
      <p:sp>
        <p:nvSpPr>
          <p:cNvPr id="15368" name="TextBox 30"/>
          <p:cNvSpPr txBox="1">
            <a:spLocks noChangeArrowheads="1"/>
          </p:cNvSpPr>
          <p:nvPr/>
        </p:nvSpPr>
        <p:spPr bwMode="auto">
          <a:xfrm>
            <a:off x="3656013" y="0"/>
            <a:ext cx="18319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Calibri" pitchFamily="34" charset="0"/>
              </a:rPr>
              <a:t>AIIMS Protocol </a:t>
            </a:r>
          </a:p>
        </p:txBody>
      </p:sp>
      <p:sp>
        <p:nvSpPr>
          <p:cNvPr id="15369" name="TextBox 37"/>
          <p:cNvSpPr txBox="1">
            <a:spLocks noChangeArrowheads="1"/>
          </p:cNvSpPr>
          <p:nvPr/>
        </p:nvSpPr>
        <p:spPr bwMode="auto">
          <a:xfrm>
            <a:off x="4495800" y="4241800"/>
            <a:ext cx="609600" cy="40005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>
                <a:latin typeface="Calibri" pitchFamily="34" charset="0"/>
              </a:rPr>
              <a:t>Yes</a:t>
            </a:r>
            <a:endParaRPr lang="en-US" sz="1600" b="1">
              <a:latin typeface="Calibri" pitchFamily="34" charset="0"/>
            </a:endParaRPr>
          </a:p>
        </p:txBody>
      </p:sp>
      <p:sp>
        <p:nvSpPr>
          <p:cNvPr id="15370" name="TextBox 38"/>
          <p:cNvSpPr txBox="1">
            <a:spLocks noChangeArrowheads="1"/>
          </p:cNvSpPr>
          <p:nvPr/>
        </p:nvSpPr>
        <p:spPr bwMode="auto">
          <a:xfrm>
            <a:off x="5715000" y="4756150"/>
            <a:ext cx="2895600" cy="400050"/>
          </a:xfrm>
          <a:prstGeom prst="rect">
            <a:avLst/>
          </a:prstGeom>
          <a:solidFill>
            <a:srgbClr val="80C2B5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>
                <a:latin typeface="Calibri" pitchFamily="34" charset="0"/>
              </a:rPr>
              <a:t>Continue monitoring</a:t>
            </a:r>
          </a:p>
        </p:txBody>
      </p:sp>
      <p:sp>
        <p:nvSpPr>
          <p:cNvPr id="30" name="TextBox 18"/>
          <p:cNvSpPr txBox="1">
            <a:spLocks noChangeArrowheads="1"/>
          </p:cNvSpPr>
          <p:nvPr/>
        </p:nvSpPr>
        <p:spPr bwMode="auto">
          <a:xfrm>
            <a:off x="0" y="0"/>
            <a:ext cx="9144000" cy="584200"/>
          </a:xfrm>
          <a:prstGeom prst="rect">
            <a:avLst/>
          </a:prstGeom>
          <a:solidFill>
            <a:schemeClr val="accent1">
              <a:lumMod val="1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  <a:latin typeface="Calibri" pitchFamily="34" charset="0"/>
                <a:ea typeface="+mn-ea"/>
              </a:rPr>
              <a:t>Indication for INSURE </a:t>
            </a:r>
          </a:p>
        </p:txBody>
      </p:sp>
      <p:sp>
        <p:nvSpPr>
          <p:cNvPr id="15372" name="TextBox 22"/>
          <p:cNvSpPr txBox="1">
            <a:spLocks noChangeArrowheads="1"/>
          </p:cNvSpPr>
          <p:nvPr/>
        </p:nvSpPr>
        <p:spPr bwMode="auto">
          <a:xfrm>
            <a:off x="381000" y="5080000"/>
            <a:ext cx="2209800" cy="1016000"/>
          </a:xfrm>
          <a:prstGeom prst="rect">
            <a:avLst/>
          </a:prstGeom>
          <a:solidFill>
            <a:srgbClr val="80C2B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>
                <a:latin typeface="Calibri" pitchFamily="34" charset="0"/>
              </a:rPr>
              <a:t>INSURE: Intubation Surfactant &amp; Extubation</a:t>
            </a:r>
          </a:p>
        </p:txBody>
      </p:sp>
      <p:sp>
        <p:nvSpPr>
          <p:cNvPr id="15373" name="TextBox 23"/>
          <p:cNvSpPr txBox="1">
            <a:spLocks noChangeArrowheads="1"/>
          </p:cNvSpPr>
          <p:nvPr/>
        </p:nvSpPr>
        <p:spPr bwMode="auto">
          <a:xfrm>
            <a:off x="3200400" y="5384800"/>
            <a:ext cx="2286000" cy="400050"/>
          </a:xfrm>
          <a:prstGeom prst="rect">
            <a:avLst/>
          </a:prstGeom>
          <a:solidFill>
            <a:srgbClr val="80C2B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>
                <a:latin typeface="Calibri" pitchFamily="34" charset="0"/>
              </a:rPr>
              <a:t>Continue</a:t>
            </a:r>
            <a:r>
              <a:rPr lang="en-US" sz="2000" b="1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en-US" sz="2000" b="1">
                <a:latin typeface="Calibri" pitchFamily="34" charset="0"/>
              </a:rPr>
              <a:t>CPAP</a:t>
            </a:r>
          </a:p>
        </p:txBody>
      </p:sp>
      <p:sp>
        <p:nvSpPr>
          <p:cNvPr id="15374" name="TextBox 5"/>
          <p:cNvSpPr txBox="1">
            <a:spLocks noChangeArrowheads="1"/>
          </p:cNvSpPr>
          <p:nvPr/>
        </p:nvSpPr>
        <p:spPr bwMode="auto">
          <a:xfrm>
            <a:off x="2057400" y="1936750"/>
            <a:ext cx="5105400" cy="400050"/>
          </a:xfrm>
          <a:prstGeom prst="rect">
            <a:avLst/>
          </a:prstGeom>
          <a:solidFill>
            <a:srgbClr val="80C2B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>
                <a:latin typeface="Calibri" pitchFamily="34" charset="0"/>
              </a:rPr>
              <a:t>Respiratory distress syndrome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smtClean="0">
                <a:ea typeface="ＭＳ Ｐゴシック" pitchFamily="34" charset="-128"/>
              </a:rPr>
              <a:t>Key message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smtClean="0">
                <a:ea typeface="ＭＳ Ｐゴシック" pitchFamily="34" charset="-128"/>
              </a:rPr>
              <a:t>Identification of neonate for need of  surfactant is important and should be done early in neonates with respiratory distress</a:t>
            </a:r>
          </a:p>
          <a:p>
            <a:endParaRPr lang="en-IN" smtClean="0">
              <a:ea typeface="ＭＳ Ｐゴシック" pitchFamily="34" charset="-12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591</TotalTime>
  <Words>81</Words>
  <Application>Microsoft Macintosh PowerPoint</Application>
  <PresentationFormat>On-screen Show (4:3)</PresentationFormat>
  <Paragraphs>20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ＭＳ Ｐゴシック</vt:lpstr>
      <vt:lpstr>Calibri</vt:lpstr>
      <vt:lpstr>Wingdings</vt:lpstr>
      <vt:lpstr>Default Design</vt:lpstr>
      <vt:lpstr>Indications of surfactant</vt:lpstr>
      <vt:lpstr>Objective</vt:lpstr>
      <vt:lpstr>Slide 3</vt:lpstr>
      <vt:lpstr>Key message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Surfactant for RDS</dc:title>
  <dc:creator>Jagjit</dc:creator>
  <cp:lastModifiedBy>JKSM</cp:lastModifiedBy>
  <cp:revision>67</cp:revision>
  <dcterms:created xsi:type="dcterms:W3CDTF">2008-02-28T15:59:17Z</dcterms:created>
  <dcterms:modified xsi:type="dcterms:W3CDTF">2017-09-12T08:41:41Z</dcterms:modified>
</cp:coreProperties>
</file>