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89" r:id="rId3"/>
    <p:sldId id="285" r:id="rId4"/>
    <p:sldId id="288" r:id="rId5"/>
    <p:sldId id="287" r:id="rId6"/>
    <p:sldId id="300" r:id="rId7"/>
    <p:sldId id="30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4D4CB"/>
    <a:srgbClr val="4C9E8E"/>
    <a:srgbClr val="7AC0B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280" autoAdjust="0"/>
  </p:normalViewPr>
  <p:slideViewPr>
    <p:cSldViewPr>
      <p:cViewPr varScale="1">
        <p:scale>
          <a:sx n="69" d="100"/>
          <a:sy n="6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15C25F-FF09-455F-A630-68D541F9C559}" type="doc">
      <dgm:prSet loTypeId="urn:microsoft.com/office/officeart/2005/8/layout/hierarchy1" loCatId="hierarchy" qsTypeId="urn:microsoft.com/office/officeart/2005/8/quickstyle/3d2" qsCatId="3D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D78FA23B-6664-48C9-8DD8-3F28706DD7CC}">
      <dgm:prSet phldrT="[Text]"/>
      <dgm:spPr>
        <a:solidFill>
          <a:srgbClr val="4C9E8E"/>
        </a:solidFill>
        <a:ln>
          <a:solidFill>
            <a:srgbClr val="4C9E8E"/>
          </a:solidFill>
        </a:ln>
      </dgm:spPr>
      <dgm:t>
        <a:bodyPr/>
        <a:lstStyle/>
        <a:p>
          <a:r>
            <a:rPr lang="en-US" b="1" dirty="0"/>
            <a:t>ROP</a:t>
          </a:r>
        </a:p>
      </dgm:t>
    </dgm:pt>
    <dgm:pt modelId="{95A27706-6B6E-44E9-89D5-0026A806CC0B}" type="parTrans" cxnId="{1FAA5148-6003-4FDC-B5D6-FDC32E042316}">
      <dgm:prSet/>
      <dgm:spPr/>
      <dgm:t>
        <a:bodyPr/>
        <a:lstStyle/>
        <a:p>
          <a:endParaRPr lang="en-US"/>
        </a:p>
      </dgm:t>
    </dgm:pt>
    <dgm:pt modelId="{9E10D7CA-4143-4ADD-8A32-33A787CB1171}" type="sibTrans" cxnId="{1FAA5148-6003-4FDC-B5D6-FDC32E042316}">
      <dgm:prSet/>
      <dgm:spPr/>
      <dgm:t>
        <a:bodyPr/>
        <a:lstStyle/>
        <a:p>
          <a:endParaRPr lang="en-US"/>
        </a:p>
      </dgm:t>
    </dgm:pt>
    <dgm:pt modelId="{2FCC406F-5074-4C38-A67C-EB4B19A1CD02}">
      <dgm:prSet phldrT="[Text]"/>
      <dgm:spPr>
        <a:solidFill>
          <a:srgbClr val="7AC0B3"/>
        </a:solidFill>
        <a:ln>
          <a:solidFill>
            <a:srgbClr val="A4D4CB"/>
          </a:solidFill>
        </a:ln>
      </dgm:spPr>
      <dgm:t>
        <a:bodyPr/>
        <a:lstStyle/>
        <a:p>
          <a:r>
            <a:rPr lang="en-US" dirty="0"/>
            <a:t>Spontaneous regression</a:t>
          </a:r>
        </a:p>
      </dgm:t>
    </dgm:pt>
    <dgm:pt modelId="{E351905E-F124-4502-A66F-B257DC645CE9}" type="parTrans" cxnId="{E6292C45-7018-4574-B980-B7728C3660A9}">
      <dgm:prSet/>
      <dgm:spPr/>
      <dgm:t>
        <a:bodyPr/>
        <a:lstStyle/>
        <a:p>
          <a:endParaRPr lang="en-US"/>
        </a:p>
      </dgm:t>
    </dgm:pt>
    <dgm:pt modelId="{9469282F-02E1-4353-A4FC-2711B0735ECA}" type="sibTrans" cxnId="{E6292C45-7018-4574-B980-B7728C3660A9}">
      <dgm:prSet/>
      <dgm:spPr/>
      <dgm:t>
        <a:bodyPr/>
        <a:lstStyle/>
        <a:p>
          <a:endParaRPr lang="en-US"/>
        </a:p>
      </dgm:t>
    </dgm:pt>
    <dgm:pt modelId="{5C02A6D8-59B4-43F7-BE68-999315FB02F2}">
      <dgm:prSet phldrT="[Text]"/>
      <dgm:spPr>
        <a:solidFill>
          <a:srgbClr val="7AC0B3"/>
        </a:solidFill>
        <a:ln>
          <a:solidFill>
            <a:srgbClr val="A4D4CB"/>
          </a:solidFill>
        </a:ln>
      </dgm:spPr>
      <dgm:t>
        <a:bodyPr/>
        <a:lstStyle/>
        <a:p>
          <a:r>
            <a:rPr lang="en-US" dirty="0"/>
            <a:t>Progression to retinal detachment</a:t>
          </a:r>
        </a:p>
      </dgm:t>
    </dgm:pt>
    <dgm:pt modelId="{BC930753-4F6E-4B83-B7FA-99C2862B6508}" type="parTrans" cxnId="{09A95693-A4C9-4F13-AB4D-A63EA0CBC6F5}">
      <dgm:prSet/>
      <dgm:spPr/>
      <dgm:t>
        <a:bodyPr/>
        <a:lstStyle/>
        <a:p>
          <a:endParaRPr lang="en-US"/>
        </a:p>
      </dgm:t>
    </dgm:pt>
    <dgm:pt modelId="{3B0DAD49-E7D2-49A8-95EE-EA42BA24ED2E}" type="sibTrans" cxnId="{09A95693-A4C9-4F13-AB4D-A63EA0CBC6F5}">
      <dgm:prSet/>
      <dgm:spPr/>
      <dgm:t>
        <a:bodyPr/>
        <a:lstStyle/>
        <a:p>
          <a:endParaRPr lang="en-US"/>
        </a:p>
      </dgm:t>
    </dgm:pt>
    <dgm:pt modelId="{860A0C46-22A1-47A5-8AFA-D10C3A8CE303}" type="pres">
      <dgm:prSet presAssocID="{8D15C25F-FF09-455F-A630-68D541F9C55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0D05E92-9ED7-4530-847C-94FEB44DCBF2}" type="pres">
      <dgm:prSet presAssocID="{D78FA23B-6664-48C9-8DD8-3F28706DD7CC}" presName="hierRoot1" presStyleCnt="0"/>
      <dgm:spPr/>
    </dgm:pt>
    <dgm:pt modelId="{1BFFD325-D3EB-4C42-8BE2-27406CAF50F8}" type="pres">
      <dgm:prSet presAssocID="{D78FA23B-6664-48C9-8DD8-3F28706DD7CC}" presName="composite" presStyleCnt="0"/>
      <dgm:spPr/>
    </dgm:pt>
    <dgm:pt modelId="{F86BF4CF-46C5-4BC7-ACE1-367CCE248EBC}" type="pres">
      <dgm:prSet presAssocID="{D78FA23B-6664-48C9-8DD8-3F28706DD7CC}" presName="background" presStyleLbl="node0" presStyleIdx="0" presStyleCnt="1"/>
      <dgm:spPr>
        <a:solidFill>
          <a:schemeClr val="bg2">
            <a:lumMod val="90000"/>
          </a:schemeClr>
        </a:solidFill>
      </dgm:spPr>
    </dgm:pt>
    <dgm:pt modelId="{FF5C8D0D-A061-40B7-B241-D2B9EAC03C29}" type="pres">
      <dgm:prSet presAssocID="{D78FA23B-6664-48C9-8DD8-3F28706DD7CC}" presName="text" presStyleLbl="fgAcc0" presStyleIdx="0" presStyleCnt="1" custScaleX="71019" custScaleY="38845" custLinFactNeighborX="25" custLinFactNeighborY="-1864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0B1B810-9743-4EE6-B267-53EDAF073031}" type="pres">
      <dgm:prSet presAssocID="{D78FA23B-6664-48C9-8DD8-3F28706DD7CC}" presName="hierChild2" presStyleCnt="0"/>
      <dgm:spPr/>
    </dgm:pt>
    <dgm:pt modelId="{AFE318D6-2D57-431A-91F8-F8D1A7CAE499}" type="pres">
      <dgm:prSet presAssocID="{E351905E-F124-4502-A66F-B257DC645CE9}" presName="Name10" presStyleLbl="parChTrans1D2" presStyleIdx="0" presStyleCnt="2"/>
      <dgm:spPr/>
      <dgm:t>
        <a:bodyPr/>
        <a:lstStyle/>
        <a:p>
          <a:endParaRPr lang="en-US"/>
        </a:p>
      </dgm:t>
    </dgm:pt>
    <dgm:pt modelId="{AAB42E42-5941-4C3D-8DBC-3FF260CD7CB4}" type="pres">
      <dgm:prSet presAssocID="{2FCC406F-5074-4C38-A67C-EB4B19A1CD02}" presName="hierRoot2" presStyleCnt="0"/>
      <dgm:spPr/>
    </dgm:pt>
    <dgm:pt modelId="{591F3383-142D-4C66-850D-A19206EB389A}" type="pres">
      <dgm:prSet presAssocID="{2FCC406F-5074-4C38-A67C-EB4B19A1CD02}" presName="composite2" presStyleCnt="0"/>
      <dgm:spPr/>
    </dgm:pt>
    <dgm:pt modelId="{E7124445-2858-46E0-B83F-02F6F93B8FF0}" type="pres">
      <dgm:prSet presAssocID="{2FCC406F-5074-4C38-A67C-EB4B19A1CD02}" presName="background2" presStyleLbl="node2" presStyleIdx="0" presStyleCnt="2"/>
      <dgm:spPr>
        <a:solidFill>
          <a:schemeClr val="bg2">
            <a:lumMod val="90000"/>
          </a:schemeClr>
        </a:solidFill>
      </dgm:spPr>
    </dgm:pt>
    <dgm:pt modelId="{6FF88E1D-6CB5-4E20-BE4A-DE4D34AE8DA5}" type="pres">
      <dgm:prSet presAssocID="{2FCC406F-5074-4C38-A67C-EB4B19A1CD02}" presName="text2" presStyleLbl="fgAcc2" presStyleIdx="0" presStyleCnt="2" custScaleX="86012" custScaleY="48127" custLinFactNeighborX="-1156" custLinFactNeighborY="-174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A533591-BEE4-444A-81FB-87D0988D03FF}" type="pres">
      <dgm:prSet presAssocID="{2FCC406F-5074-4C38-A67C-EB4B19A1CD02}" presName="hierChild3" presStyleCnt="0"/>
      <dgm:spPr/>
    </dgm:pt>
    <dgm:pt modelId="{78D3E926-620C-4892-B303-A90C395967BE}" type="pres">
      <dgm:prSet presAssocID="{BC930753-4F6E-4B83-B7FA-99C2862B6508}" presName="Name10" presStyleLbl="parChTrans1D2" presStyleIdx="1" presStyleCnt="2"/>
      <dgm:spPr/>
      <dgm:t>
        <a:bodyPr/>
        <a:lstStyle/>
        <a:p>
          <a:endParaRPr lang="en-US"/>
        </a:p>
      </dgm:t>
    </dgm:pt>
    <dgm:pt modelId="{243E3C2C-862C-4D11-A8BB-EFA3DE718268}" type="pres">
      <dgm:prSet presAssocID="{5C02A6D8-59B4-43F7-BE68-999315FB02F2}" presName="hierRoot2" presStyleCnt="0"/>
      <dgm:spPr/>
    </dgm:pt>
    <dgm:pt modelId="{68C6011E-794C-46D0-BD7A-84C46130A5E8}" type="pres">
      <dgm:prSet presAssocID="{5C02A6D8-59B4-43F7-BE68-999315FB02F2}" presName="composite2" presStyleCnt="0"/>
      <dgm:spPr/>
    </dgm:pt>
    <dgm:pt modelId="{37B18A76-DE09-49A1-8C3F-B158247EBC65}" type="pres">
      <dgm:prSet presAssocID="{5C02A6D8-59B4-43F7-BE68-999315FB02F2}" presName="background2" presStyleLbl="node2" presStyleIdx="1" presStyleCnt="2"/>
      <dgm:spPr>
        <a:solidFill>
          <a:schemeClr val="bg2">
            <a:lumMod val="90000"/>
          </a:schemeClr>
        </a:solidFill>
      </dgm:spPr>
    </dgm:pt>
    <dgm:pt modelId="{B3EF1C54-3DA7-4428-A8EC-F7D93994A5B7}" type="pres">
      <dgm:prSet presAssocID="{5C02A6D8-59B4-43F7-BE68-999315FB02F2}" presName="text2" presStyleLbl="fgAcc2" presStyleIdx="1" presStyleCnt="2" custScaleX="82522" custScaleY="48127" custLinFactNeighborX="377" custLinFactNeighborY="-174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171040-2895-4C02-AD39-9419034FDD97}" type="pres">
      <dgm:prSet presAssocID="{5C02A6D8-59B4-43F7-BE68-999315FB02F2}" presName="hierChild3" presStyleCnt="0"/>
      <dgm:spPr/>
    </dgm:pt>
  </dgm:ptLst>
  <dgm:cxnLst>
    <dgm:cxn modelId="{7A874AFF-E63A-4D37-9172-76F6B9F72623}" type="presOf" srcId="{BC930753-4F6E-4B83-B7FA-99C2862B6508}" destId="{78D3E926-620C-4892-B303-A90C395967BE}" srcOrd="0" destOrd="0" presId="urn:microsoft.com/office/officeart/2005/8/layout/hierarchy1"/>
    <dgm:cxn modelId="{E6292C45-7018-4574-B980-B7728C3660A9}" srcId="{D78FA23B-6664-48C9-8DD8-3F28706DD7CC}" destId="{2FCC406F-5074-4C38-A67C-EB4B19A1CD02}" srcOrd="0" destOrd="0" parTransId="{E351905E-F124-4502-A66F-B257DC645CE9}" sibTransId="{9469282F-02E1-4353-A4FC-2711B0735ECA}"/>
    <dgm:cxn modelId="{1FAA5148-6003-4FDC-B5D6-FDC32E042316}" srcId="{8D15C25F-FF09-455F-A630-68D541F9C559}" destId="{D78FA23B-6664-48C9-8DD8-3F28706DD7CC}" srcOrd="0" destOrd="0" parTransId="{95A27706-6B6E-44E9-89D5-0026A806CC0B}" sibTransId="{9E10D7CA-4143-4ADD-8A32-33A787CB1171}"/>
    <dgm:cxn modelId="{09A95693-A4C9-4F13-AB4D-A63EA0CBC6F5}" srcId="{D78FA23B-6664-48C9-8DD8-3F28706DD7CC}" destId="{5C02A6D8-59B4-43F7-BE68-999315FB02F2}" srcOrd="1" destOrd="0" parTransId="{BC930753-4F6E-4B83-B7FA-99C2862B6508}" sibTransId="{3B0DAD49-E7D2-49A8-95EE-EA42BA24ED2E}"/>
    <dgm:cxn modelId="{19DCDE20-35AE-4AC2-BE4E-4254997CBA7A}" type="presOf" srcId="{8D15C25F-FF09-455F-A630-68D541F9C559}" destId="{860A0C46-22A1-47A5-8AFA-D10C3A8CE303}" srcOrd="0" destOrd="0" presId="urn:microsoft.com/office/officeart/2005/8/layout/hierarchy1"/>
    <dgm:cxn modelId="{FB7FAA0E-0771-40AF-A267-16904AFB2B08}" type="presOf" srcId="{5C02A6D8-59B4-43F7-BE68-999315FB02F2}" destId="{B3EF1C54-3DA7-4428-A8EC-F7D93994A5B7}" srcOrd="0" destOrd="0" presId="urn:microsoft.com/office/officeart/2005/8/layout/hierarchy1"/>
    <dgm:cxn modelId="{43D38FF6-D88E-4BB5-A25E-7E7CC229C8F1}" type="presOf" srcId="{E351905E-F124-4502-A66F-B257DC645CE9}" destId="{AFE318D6-2D57-431A-91F8-F8D1A7CAE499}" srcOrd="0" destOrd="0" presId="urn:microsoft.com/office/officeart/2005/8/layout/hierarchy1"/>
    <dgm:cxn modelId="{FB30F3E0-0B55-4466-9F7E-60441F06C17F}" type="presOf" srcId="{D78FA23B-6664-48C9-8DD8-3F28706DD7CC}" destId="{FF5C8D0D-A061-40B7-B241-D2B9EAC03C29}" srcOrd="0" destOrd="0" presId="urn:microsoft.com/office/officeart/2005/8/layout/hierarchy1"/>
    <dgm:cxn modelId="{2DF980ED-7B45-44E9-B8C2-309A5C3ACEEF}" type="presOf" srcId="{2FCC406F-5074-4C38-A67C-EB4B19A1CD02}" destId="{6FF88E1D-6CB5-4E20-BE4A-DE4D34AE8DA5}" srcOrd="0" destOrd="0" presId="urn:microsoft.com/office/officeart/2005/8/layout/hierarchy1"/>
    <dgm:cxn modelId="{F2D740EB-3B7C-4490-B96C-F836BDA61B4D}" type="presParOf" srcId="{860A0C46-22A1-47A5-8AFA-D10C3A8CE303}" destId="{80D05E92-9ED7-4530-847C-94FEB44DCBF2}" srcOrd="0" destOrd="0" presId="urn:microsoft.com/office/officeart/2005/8/layout/hierarchy1"/>
    <dgm:cxn modelId="{34311F10-6847-43A1-96A6-A381AAE88CC3}" type="presParOf" srcId="{80D05E92-9ED7-4530-847C-94FEB44DCBF2}" destId="{1BFFD325-D3EB-4C42-8BE2-27406CAF50F8}" srcOrd="0" destOrd="0" presId="urn:microsoft.com/office/officeart/2005/8/layout/hierarchy1"/>
    <dgm:cxn modelId="{A2F7FA26-770A-4BC0-B300-C3C6BF1ED4E4}" type="presParOf" srcId="{1BFFD325-D3EB-4C42-8BE2-27406CAF50F8}" destId="{F86BF4CF-46C5-4BC7-ACE1-367CCE248EBC}" srcOrd="0" destOrd="0" presId="urn:microsoft.com/office/officeart/2005/8/layout/hierarchy1"/>
    <dgm:cxn modelId="{98C51BF9-B583-462E-A4FC-1A8C1D2292D1}" type="presParOf" srcId="{1BFFD325-D3EB-4C42-8BE2-27406CAF50F8}" destId="{FF5C8D0D-A061-40B7-B241-D2B9EAC03C29}" srcOrd="1" destOrd="0" presId="urn:microsoft.com/office/officeart/2005/8/layout/hierarchy1"/>
    <dgm:cxn modelId="{A5899913-B2B4-4693-9BA3-57B7E66B61E7}" type="presParOf" srcId="{80D05E92-9ED7-4530-847C-94FEB44DCBF2}" destId="{90B1B810-9743-4EE6-B267-53EDAF073031}" srcOrd="1" destOrd="0" presId="urn:microsoft.com/office/officeart/2005/8/layout/hierarchy1"/>
    <dgm:cxn modelId="{BD43F8D5-80F9-4659-AC1B-01AA85F365F0}" type="presParOf" srcId="{90B1B810-9743-4EE6-B267-53EDAF073031}" destId="{AFE318D6-2D57-431A-91F8-F8D1A7CAE499}" srcOrd="0" destOrd="0" presId="urn:microsoft.com/office/officeart/2005/8/layout/hierarchy1"/>
    <dgm:cxn modelId="{EA22DC55-D533-4181-BF3C-F01F83D2F3DF}" type="presParOf" srcId="{90B1B810-9743-4EE6-B267-53EDAF073031}" destId="{AAB42E42-5941-4C3D-8DBC-3FF260CD7CB4}" srcOrd="1" destOrd="0" presId="urn:microsoft.com/office/officeart/2005/8/layout/hierarchy1"/>
    <dgm:cxn modelId="{FCCD5BAE-26B1-4103-B214-7B66B231693D}" type="presParOf" srcId="{AAB42E42-5941-4C3D-8DBC-3FF260CD7CB4}" destId="{591F3383-142D-4C66-850D-A19206EB389A}" srcOrd="0" destOrd="0" presId="urn:microsoft.com/office/officeart/2005/8/layout/hierarchy1"/>
    <dgm:cxn modelId="{F268798C-ADC1-4DEE-BA69-A1B69308A584}" type="presParOf" srcId="{591F3383-142D-4C66-850D-A19206EB389A}" destId="{E7124445-2858-46E0-B83F-02F6F93B8FF0}" srcOrd="0" destOrd="0" presId="urn:microsoft.com/office/officeart/2005/8/layout/hierarchy1"/>
    <dgm:cxn modelId="{29ED617B-E391-42B1-AC86-7054DE4D338A}" type="presParOf" srcId="{591F3383-142D-4C66-850D-A19206EB389A}" destId="{6FF88E1D-6CB5-4E20-BE4A-DE4D34AE8DA5}" srcOrd="1" destOrd="0" presId="urn:microsoft.com/office/officeart/2005/8/layout/hierarchy1"/>
    <dgm:cxn modelId="{B4D6EF87-8B34-4429-846E-C8392EE8F967}" type="presParOf" srcId="{AAB42E42-5941-4C3D-8DBC-3FF260CD7CB4}" destId="{DA533591-BEE4-444A-81FB-87D0988D03FF}" srcOrd="1" destOrd="0" presId="urn:microsoft.com/office/officeart/2005/8/layout/hierarchy1"/>
    <dgm:cxn modelId="{59920C43-A94A-4CBA-B80E-BB66F193971C}" type="presParOf" srcId="{90B1B810-9743-4EE6-B267-53EDAF073031}" destId="{78D3E926-620C-4892-B303-A90C395967BE}" srcOrd="2" destOrd="0" presId="urn:microsoft.com/office/officeart/2005/8/layout/hierarchy1"/>
    <dgm:cxn modelId="{5D15A618-BA2E-4774-B110-23CDC56BCC2A}" type="presParOf" srcId="{90B1B810-9743-4EE6-B267-53EDAF073031}" destId="{243E3C2C-862C-4D11-A8BB-EFA3DE718268}" srcOrd="3" destOrd="0" presId="urn:microsoft.com/office/officeart/2005/8/layout/hierarchy1"/>
    <dgm:cxn modelId="{2B797A0B-700C-44AB-8FAC-AE23E44C1B83}" type="presParOf" srcId="{243E3C2C-862C-4D11-A8BB-EFA3DE718268}" destId="{68C6011E-794C-46D0-BD7A-84C46130A5E8}" srcOrd="0" destOrd="0" presId="urn:microsoft.com/office/officeart/2005/8/layout/hierarchy1"/>
    <dgm:cxn modelId="{7FAFE9CB-E218-4DEC-9B7C-ED7AFC8322FD}" type="presParOf" srcId="{68C6011E-794C-46D0-BD7A-84C46130A5E8}" destId="{37B18A76-DE09-49A1-8C3F-B158247EBC65}" srcOrd="0" destOrd="0" presId="urn:microsoft.com/office/officeart/2005/8/layout/hierarchy1"/>
    <dgm:cxn modelId="{C207F5D2-CDE8-43F6-A004-ED539B4E43D5}" type="presParOf" srcId="{68C6011E-794C-46D0-BD7A-84C46130A5E8}" destId="{B3EF1C54-3DA7-4428-A8EC-F7D93994A5B7}" srcOrd="1" destOrd="0" presId="urn:microsoft.com/office/officeart/2005/8/layout/hierarchy1"/>
    <dgm:cxn modelId="{4B993091-762A-4BA0-8B7E-ECCFAF549101}" type="presParOf" srcId="{243E3C2C-862C-4D11-A8BB-EFA3DE718268}" destId="{30171040-2895-4C02-AD39-9419034FDD9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D3E926-620C-4892-B303-A90C395967BE}">
      <dsp:nvSpPr>
        <dsp:cNvPr id="0" name=""/>
        <dsp:cNvSpPr/>
      </dsp:nvSpPr>
      <dsp:spPr>
        <a:xfrm>
          <a:off x="3601467" y="1285933"/>
          <a:ext cx="2043810" cy="11261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6849"/>
              </a:lnTo>
              <a:lnTo>
                <a:pt x="2043810" y="776849"/>
              </a:lnTo>
              <a:lnTo>
                <a:pt x="2043810" y="1126150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E318D6-2D57-431A-91F8-F8D1A7CAE499}">
      <dsp:nvSpPr>
        <dsp:cNvPr id="0" name=""/>
        <dsp:cNvSpPr/>
      </dsp:nvSpPr>
      <dsp:spPr>
        <a:xfrm>
          <a:off x="1582214" y="1285933"/>
          <a:ext cx="2019252" cy="1126150"/>
        </a:xfrm>
        <a:custGeom>
          <a:avLst/>
          <a:gdLst/>
          <a:ahLst/>
          <a:cxnLst/>
          <a:rect l="0" t="0" r="0" b="0"/>
          <a:pathLst>
            <a:path>
              <a:moveTo>
                <a:pt x="2019252" y="0"/>
              </a:moveTo>
              <a:lnTo>
                <a:pt x="2019252" y="776849"/>
              </a:lnTo>
              <a:lnTo>
                <a:pt x="0" y="776849"/>
              </a:lnTo>
              <a:lnTo>
                <a:pt x="0" y="1126150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6BF4CF-46C5-4BC7-ACE1-367CCE248EBC}">
      <dsp:nvSpPr>
        <dsp:cNvPr id="0" name=""/>
        <dsp:cNvSpPr/>
      </dsp:nvSpPr>
      <dsp:spPr>
        <a:xfrm>
          <a:off x="2262559" y="355865"/>
          <a:ext cx="2677814" cy="930068"/>
        </a:xfrm>
        <a:prstGeom prst="roundRect">
          <a:avLst>
            <a:gd name="adj" fmla="val 10000"/>
          </a:avLst>
        </a:prstGeom>
        <a:solidFill>
          <a:schemeClr val="bg2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F5C8D0D-A061-40B7-B241-D2B9EAC03C29}">
      <dsp:nvSpPr>
        <dsp:cNvPr id="0" name=""/>
        <dsp:cNvSpPr/>
      </dsp:nvSpPr>
      <dsp:spPr>
        <a:xfrm>
          <a:off x="2681511" y="753869"/>
          <a:ext cx="2677814" cy="930068"/>
        </a:xfrm>
        <a:prstGeom prst="roundRect">
          <a:avLst>
            <a:gd name="adj" fmla="val 10000"/>
          </a:avLst>
        </a:prstGeom>
        <a:solidFill>
          <a:srgbClr val="4C9E8E"/>
        </a:solidFill>
        <a:ln w="9525" cap="flat" cmpd="sng" algn="ctr">
          <a:solidFill>
            <a:srgbClr val="4C9E8E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ROP</a:t>
          </a:r>
        </a:p>
      </dsp:txBody>
      <dsp:txXfrm>
        <a:off x="2708752" y="781110"/>
        <a:ext cx="2623332" cy="875586"/>
      </dsp:txXfrm>
    </dsp:sp>
    <dsp:sp modelId="{E7124445-2858-46E0-B83F-02F6F93B8FF0}">
      <dsp:nvSpPr>
        <dsp:cNvPr id="0" name=""/>
        <dsp:cNvSpPr/>
      </dsp:nvSpPr>
      <dsp:spPr>
        <a:xfrm>
          <a:off x="-39352" y="2412084"/>
          <a:ext cx="3243134" cy="1152307"/>
        </a:xfrm>
        <a:prstGeom prst="roundRect">
          <a:avLst>
            <a:gd name="adj" fmla="val 10000"/>
          </a:avLst>
        </a:prstGeom>
        <a:solidFill>
          <a:schemeClr val="bg2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FF88E1D-6CB5-4E20-BE4A-DE4D34AE8DA5}">
      <dsp:nvSpPr>
        <dsp:cNvPr id="0" name=""/>
        <dsp:cNvSpPr/>
      </dsp:nvSpPr>
      <dsp:spPr>
        <a:xfrm>
          <a:off x="379598" y="2810087"/>
          <a:ext cx="3243134" cy="1152307"/>
        </a:xfrm>
        <a:prstGeom prst="roundRect">
          <a:avLst>
            <a:gd name="adj" fmla="val 10000"/>
          </a:avLst>
        </a:prstGeom>
        <a:solidFill>
          <a:srgbClr val="7AC0B3"/>
        </a:solidFill>
        <a:ln w="9525" cap="flat" cmpd="sng" algn="ctr">
          <a:solidFill>
            <a:srgbClr val="A4D4CB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Spontaneous regression</a:t>
          </a:r>
        </a:p>
      </dsp:txBody>
      <dsp:txXfrm>
        <a:off x="413348" y="2843837"/>
        <a:ext cx="3175634" cy="1084807"/>
      </dsp:txXfrm>
    </dsp:sp>
    <dsp:sp modelId="{37B18A76-DE09-49A1-8C3F-B158247EBC65}">
      <dsp:nvSpPr>
        <dsp:cNvPr id="0" name=""/>
        <dsp:cNvSpPr/>
      </dsp:nvSpPr>
      <dsp:spPr>
        <a:xfrm>
          <a:off x="4089506" y="2412084"/>
          <a:ext cx="3111541" cy="1152307"/>
        </a:xfrm>
        <a:prstGeom prst="roundRect">
          <a:avLst>
            <a:gd name="adj" fmla="val 10000"/>
          </a:avLst>
        </a:prstGeom>
        <a:solidFill>
          <a:schemeClr val="bg2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EF1C54-3DA7-4428-A8EC-F7D93994A5B7}">
      <dsp:nvSpPr>
        <dsp:cNvPr id="0" name=""/>
        <dsp:cNvSpPr/>
      </dsp:nvSpPr>
      <dsp:spPr>
        <a:xfrm>
          <a:off x="4508458" y="2810087"/>
          <a:ext cx="3111541" cy="1152307"/>
        </a:xfrm>
        <a:prstGeom prst="roundRect">
          <a:avLst>
            <a:gd name="adj" fmla="val 10000"/>
          </a:avLst>
        </a:prstGeom>
        <a:solidFill>
          <a:srgbClr val="7AC0B3"/>
        </a:solidFill>
        <a:ln w="9525" cap="flat" cmpd="sng" algn="ctr">
          <a:solidFill>
            <a:srgbClr val="A4D4CB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Progression to retinal detachment</a:t>
          </a:r>
        </a:p>
      </dsp:txBody>
      <dsp:txXfrm>
        <a:off x="4542208" y="2843837"/>
        <a:ext cx="3044041" cy="10848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9284E7-1D70-42B3-99E9-87960F6B35EB}" type="datetimeFigureOut">
              <a:rPr lang="en-IN" smtClean="0"/>
              <a:pPr/>
              <a:t>22-09-2017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89D5F3-A641-47AA-840E-52772E2DA9FD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571423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89D5F3-A641-47AA-840E-52772E2DA9FD}" type="slidenum">
              <a:rPr lang="en-IN" smtClean="0"/>
              <a:pPr/>
              <a:t>1</a:t>
            </a:fld>
            <a:endParaRPr lang="en-I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IN" sz="1200" dirty="0"/>
              <a:t>ROP is one of the leading causes of severe visual impairment in childhood. </a:t>
            </a:r>
          </a:p>
          <a:p>
            <a:pPr lvl="0"/>
            <a:r>
              <a:rPr lang="en-IN" sz="1200" dirty="0"/>
              <a:t>About 27 to 35% of VLBW infants and </a:t>
            </a:r>
          </a:p>
          <a:p>
            <a:pPr lvl="0"/>
            <a:r>
              <a:rPr lang="en-IN" sz="1200" dirty="0"/>
              <a:t>16 to 48% of ELBW infants are afflicted with some degree of ROP.</a:t>
            </a:r>
          </a:p>
          <a:p>
            <a:pPr lvl="0"/>
            <a:r>
              <a:rPr lang="en-IN" sz="1200" dirty="0"/>
              <a:t>Indian studies have shown that even larger babies have significant ROP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Screening examination of premature infants for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retinopathy of prematurity. Pediatrics. 2013; 131: 189-95</a:t>
            </a:r>
          </a:p>
          <a:p>
            <a:pPr lvl="0"/>
            <a:endParaRPr lang="en-IN" sz="1200" dirty="0"/>
          </a:p>
          <a:p>
            <a:pPr lvl="0">
              <a:buNone/>
            </a:pPr>
            <a:endParaRPr lang="en-US" sz="12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89D5F3-A641-47AA-840E-52772E2DA9FD}" type="slidenum">
              <a:rPr lang="en-IN" smtClean="0"/>
              <a:pPr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063715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143000"/>
            <a:ext cx="8382000" cy="1828799"/>
          </a:xfrm>
        </p:spPr>
        <p:txBody>
          <a:bodyPr>
            <a:normAutofit/>
          </a:bodyPr>
          <a:lstStyle/>
          <a:p>
            <a:r>
              <a:rPr lang="en-IN" b="1" dirty="0">
                <a:solidFill>
                  <a:srgbClr val="C00000"/>
                </a:solidFill>
              </a:rPr>
              <a:t>Clinical course of Retinopathy of Prematurity</a:t>
            </a:r>
            <a:endParaRPr lang="en-IN" dirty="0">
              <a:solidFill>
                <a:srgbClr val="C00000"/>
              </a:solidFill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BA3A23EC-2415-4F6D-864D-DBFD29CC64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32084" y="3276600"/>
            <a:ext cx="5984631" cy="2514600"/>
          </a:xfrm>
        </p:spPr>
        <p:txBody>
          <a:bodyPr>
            <a:normAutofit lnSpcReduction="10000"/>
          </a:bodyPr>
          <a:lstStyle/>
          <a:p>
            <a:r>
              <a:rPr lang="en-US" sz="2000" b="1" dirty="0">
                <a:solidFill>
                  <a:schemeClr val="tx1"/>
                </a:solidFill>
              </a:rPr>
              <a:t>DR. J. KUMUTHA</a:t>
            </a:r>
          </a:p>
          <a:p>
            <a:r>
              <a:rPr lang="en-US" sz="2000" b="1" dirty="0">
                <a:solidFill>
                  <a:schemeClr val="tx1"/>
                </a:solidFill>
              </a:rPr>
              <a:t>MD, DCH </a:t>
            </a:r>
          </a:p>
          <a:p>
            <a:endParaRPr lang="en-US" sz="2000" b="1" dirty="0">
              <a:solidFill>
                <a:schemeClr val="tx1"/>
              </a:solidFill>
            </a:endParaRPr>
          </a:p>
          <a:p>
            <a:r>
              <a:rPr lang="en-US" sz="2000" b="1" dirty="0">
                <a:solidFill>
                  <a:schemeClr val="tx1"/>
                </a:solidFill>
              </a:rPr>
              <a:t>Professor &amp; Head</a:t>
            </a:r>
          </a:p>
          <a:p>
            <a:r>
              <a:rPr lang="en-US" sz="2000" b="1" dirty="0">
                <a:solidFill>
                  <a:schemeClr val="tx1"/>
                </a:solidFill>
              </a:rPr>
              <a:t>Department of Neonatology</a:t>
            </a:r>
          </a:p>
          <a:p>
            <a:r>
              <a:rPr lang="en-US" sz="2000" b="1" dirty="0" err="1">
                <a:solidFill>
                  <a:schemeClr val="tx1"/>
                </a:solidFill>
              </a:rPr>
              <a:t>Saveetha</a:t>
            </a:r>
            <a:r>
              <a:rPr lang="en-US" sz="2000" b="1" dirty="0">
                <a:solidFill>
                  <a:schemeClr val="tx1"/>
                </a:solidFill>
              </a:rPr>
              <a:t> Medical College</a:t>
            </a:r>
          </a:p>
          <a:p>
            <a:r>
              <a:rPr lang="en-US" sz="2000" b="1" dirty="0" err="1">
                <a:solidFill>
                  <a:schemeClr val="tx1"/>
                </a:solidFill>
              </a:rPr>
              <a:t>Thandalam</a:t>
            </a:r>
            <a:r>
              <a:rPr lang="en-US" sz="2000" b="1" dirty="0">
                <a:solidFill>
                  <a:schemeClr val="tx1"/>
                </a:solidFill>
              </a:rPr>
              <a:t>, Chennai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>
                <a:solidFill>
                  <a:srgbClr val="C00000"/>
                </a:solidFill>
              </a:rPr>
              <a:t>Learning objectives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391400" cy="4525963"/>
          </a:xfrm>
        </p:spPr>
        <p:txBody>
          <a:bodyPr/>
          <a:lstStyle/>
          <a:p>
            <a:pPr>
              <a:buNone/>
            </a:pPr>
            <a:r>
              <a:rPr lang="en-IN" sz="2800" dirty="0"/>
              <a:t>In this webinar we will learn about the</a:t>
            </a:r>
          </a:p>
          <a:p>
            <a:pPr>
              <a:buNone/>
            </a:pPr>
            <a:endParaRPr lang="en-US" sz="2800" dirty="0"/>
          </a:p>
          <a:p>
            <a:pPr lvl="0"/>
            <a:r>
              <a:rPr lang="en-IN" sz="2800" dirty="0"/>
              <a:t>magnitude </a:t>
            </a:r>
          </a:p>
          <a:p>
            <a:pPr lvl="0"/>
            <a:r>
              <a:rPr lang="en-IN" sz="2800" dirty="0"/>
              <a:t>risk factors for ROP</a:t>
            </a:r>
          </a:p>
          <a:p>
            <a:pPr lvl="0"/>
            <a:r>
              <a:rPr lang="en-IN" sz="2800" dirty="0"/>
              <a:t>clinical course of ROP</a:t>
            </a:r>
            <a:endParaRPr lang="en-US" sz="2800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971633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>
                <a:solidFill>
                  <a:srgbClr val="C00000"/>
                </a:solidFill>
              </a:rPr>
              <a:t>Incidence of ROP</a:t>
            </a:r>
            <a:endParaRPr lang="en-IN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30050194"/>
              </p:ext>
            </p:extLst>
          </p:nvPr>
        </p:nvGraphicFramePr>
        <p:xfrm>
          <a:off x="1295400" y="2971800"/>
          <a:ext cx="6400800" cy="2743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00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IN" sz="3200" b="1" dirty="0">
                          <a:solidFill>
                            <a:schemeClr val="bg1"/>
                          </a:solidFill>
                        </a:rPr>
                        <a:t>Category</a:t>
                      </a:r>
                    </a:p>
                  </a:txBody>
                  <a:tcPr anchor="ctr">
                    <a:solidFill>
                      <a:srgbClr val="4C9E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3200" b="1" dirty="0">
                          <a:solidFill>
                            <a:schemeClr val="bg1"/>
                          </a:solidFill>
                        </a:rPr>
                        <a:t>Percentage</a:t>
                      </a:r>
                    </a:p>
                  </a:txBody>
                  <a:tcPr anchor="ctr">
                    <a:solidFill>
                      <a:srgbClr val="4C9E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400" dirty="0"/>
                        <a:t>ELBW</a:t>
                      </a:r>
                      <a:endParaRPr lang="en-IN" sz="2400" b="1" dirty="0"/>
                    </a:p>
                  </a:txBody>
                  <a:tcPr anchor="ctr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16 to 48</a:t>
                      </a:r>
                      <a:endParaRPr lang="en-IN" sz="2400" b="1" dirty="0"/>
                    </a:p>
                  </a:txBody>
                  <a:tcPr anchor="ctr"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400" dirty="0"/>
                        <a:t>VLBW</a:t>
                      </a:r>
                      <a:endParaRPr lang="en-IN" sz="2400" b="1" dirty="0"/>
                    </a:p>
                  </a:txBody>
                  <a:tcPr anchor="ctr">
                    <a:solidFill>
                      <a:srgbClr val="4C9E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27 to 35 </a:t>
                      </a:r>
                      <a:endParaRPr lang="en-IN" sz="2400" b="1" dirty="0"/>
                    </a:p>
                  </a:txBody>
                  <a:tcPr anchor="ctr">
                    <a:solidFill>
                      <a:srgbClr val="4C9E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LBW</a:t>
                      </a:r>
                      <a:r>
                        <a:rPr lang="en-IN" sz="2400" baseline="0" dirty="0"/>
                        <a:t> (&gt; 1500 gm)</a:t>
                      </a:r>
                      <a:endParaRPr lang="en-IN" sz="2400" b="1" dirty="0"/>
                    </a:p>
                  </a:txBody>
                  <a:tcPr anchor="ctr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400" dirty="0"/>
                        <a:t>32</a:t>
                      </a:r>
                      <a:endParaRPr lang="en-IN" sz="2400" b="1" dirty="0"/>
                    </a:p>
                  </a:txBody>
                  <a:tcPr anchor="ctr"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09600" y="1676400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en-IN" sz="2400" dirty="0"/>
              <a:t>ROP is one of the leading causes of severe visual impairment in childhood</a:t>
            </a:r>
          </a:p>
        </p:txBody>
      </p:sp>
    </p:spTree>
    <p:extLst>
      <p:ext uri="{BB962C8B-B14F-4D97-AF65-F5344CB8AC3E}">
        <p14:creationId xmlns:p14="http://schemas.microsoft.com/office/powerpoint/2010/main" xmlns="" val="1125192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>
                <a:solidFill>
                  <a:srgbClr val="C00000"/>
                </a:solidFill>
              </a:rPr>
              <a:t>Risk factors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305800" cy="5562600"/>
          </a:xfrm>
        </p:spPr>
        <p:txBody>
          <a:bodyPr>
            <a:normAutofit/>
          </a:bodyPr>
          <a:lstStyle/>
          <a:p>
            <a:endParaRPr lang="en-IN" sz="2800" dirty="0"/>
          </a:p>
          <a:p>
            <a:pPr algn="just"/>
            <a:r>
              <a:rPr lang="en-IN" sz="2800" dirty="0"/>
              <a:t>Prematurity and  Low birth weight (LBW) are the most important risk factors for the development of ROP</a:t>
            </a:r>
          </a:p>
          <a:p>
            <a:pPr algn="just"/>
            <a:r>
              <a:rPr lang="en-US" sz="2800" dirty="0"/>
              <a:t>Injudicious use of oxygen -</a:t>
            </a:r>
            <a:r>
              <a:rPr lang="en-IN" sz="2800" dirty="0"/>
              <a:t>  also an important risk factor </a:t>
            </a:r>
            <a:endParaRPr lang="en-US" sz="2800" dirty="0"/>
          </a:p>
          <a:p>
            <a:pPr algn="just"/>
            <a:r>
              <a:rPr lang="en-IN" sz="2800" dirty="0"/>
              <a:t>Repeated blood transfusions and sepsis are other risk factors </a:t>
            </a:r>
          </a:p>
          <a:p>
            <a:pPr algn="just"/>
            <a:r>
              <a:rPr lang="en-IN" sz="2800" dirty="0"/>
              <a:t>Any sick LBW infant has higher chance of developing ROP</a:t>
            </a:r>
          </a:p>
        </p:txBody>
      </p:sp>
    </p:spTree>
    <p:extLst>
      <p:ext uri="{BB962C8B-B14F-4D97-AF65-F5344CB8AC3E}">
        <p14:creationId xmlns:p14="http://schemas.microsoft.com/office/powerpoint/2010/main" xmlns="" val="3230409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>
                <a:solidFill>
                  <a:srgbClr val="C00000"/>
                </a:solidFill>
              </a:rPr>
              <a:t>Clinical course of ROP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983694"/>
            <a:ext cx="5181599" cy="5340905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en-IN" sz="2600" dirty="0"/>
              <a:t>ROP is a condition characterized by the development of new abnormal blood vessels in the eyes of preterm babies </a:t>
            </a:r>
          </a:p>
          <a:p>
            <a:pPr lvl="0" algn="just"/>
            <a:endParaRPr lang="en-US" sz="2600" dirty="0"/>
          </a:p>
          <a:p>
            <a:pPr lvl="0" algn="just"/>
            <a:r>
              <a:rPr lang="en-US" sz="2600" dirty="0"/>
              <a:t>ROP begins at 31- 32 weeks of postmenstrual age (PMA) and progresses over the next 2 to 5 weeks</a:t>
            </a:r>
          </a:p>
          <a:p>
            <a:pPr marL="0" lvl="0" indent="0" algn="just">
              <a:buNone/>
            </a:pPr>
            <a:endParaRPr lang="en-US" sz="2600" dirty="0"/>
          </a:p>
          <a:p>
            <a:pPr lvl="0" algn="just"/>
            <a:r>
              <a:rPr lang="en-US" sz="2600" dirty="0"/>
              <a:t>However ROP usually does not manifest before 2-3 weeks of postnatal age</a:t>
            </a:r>
          </a:p>
          <a:p>
            <a:pPr lvl="0">
              <a:buNone/>
            </a:pPr>
            <a:endParaRPr lang="en-US" sz="2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50877" t="53065" r="15204"/>
          <a:stretch/>
        </p:blipFill>
        <p:spPr>
          <a:xfrm>
            <a:off x="5943600" y="3838564"/>
            <a:ext cx="2519569" cy="24860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Content Placeholder 4"/>
          <p:cNvPicPr>
            <a:picLocks noChangeAspect="1"/>
          </p:cNvPicPr>
          <p:nvPr/>
        </p:nvPicPr>
        <p:blipFill rotWithShape="1">
          <a:blip r:embed="rId2"/>
          <a:srcRect l="16799" t="10489" r="48659" b="47297"/>
          <a:stretch/>
        </p:blipFill>
        <p:spPr>
          <a:xfrm>
            <a:off x="5943600" y="983694"/>
            <a:ext cx="2510191" cy="24453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Down Arrow 3"/>
          <p:cNvSpPr/>
          <p:nvPr/>
        </p:nvSpPr>
        <p:spPr>
          <a:xfrm flipH="1">
            <a:off x="7198695" y="3527474"/>
            <a:ext cx="45719" cy="180963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1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IN" b="1" dirty="0">
                <a:solidFill>
                  <a:srgbClr val="C00000"/>
                </a:solidFill>
                <a:latin typeface="+mn-lt"/>
              </a:rPr>
              <a:t>Course of ROP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xmlns="" id="{B180C07F-AFD7-4F81-90B7-7E08066C86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097317203"/>
              </p:ext>
            </p:extLst>
          </p:nvPr>
        </p:nvGraphicFramePr>
        <p:xfrm>
          <a:off x="762000" y="838200"/>
          <a:ext cx="76200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FC766D70-9E99-40F8-B583-32B88AAC562A}"/>
              </a:ext>
            </a:extLst>
          </p:cNvPr>
          <p:cNvSpPr/>
          <p:nvPr/>
        </p:nvSpPr>
        <p:spPr>
          <a:xfrm>
            <a:off x="1066800" y="5257800"/>
            <a:ext cx="7315200" cy="914400"/>
          </a:xfrm>
          <a:prstGeom prst="roundRect">
            <a:avLst/>
          </a:prstGeom>
          <a:solidFill>
            <a:srgbClr val="A4D4CB"/>
          </a:solidFill>
          <a:ln>
            <a:solidFill>
              <a:srgbClr val="A4D4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ysClr val="windowText" lastClr="000000"/>
                </a:solidFill>
              </a:rPr>
              <a:t>Timely screening will detect ROP requiring treatment and avoid progression</a:t>
            </a:r>
          </a:p>
        </p:txBody>
      </p:sp>
    </p:spTree>
    <p:extLst>
      <p:ext uri="{BB962C8B-B14F-4D97-AF65-F5344CB8AC3E}">
        <p14:creationId xmlns:p14="http://schemas.microsoft.com/office/powerpoint/2010/main" xmlns="" val="1678372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</a:rPr>
              <a:t>Key messages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ROP is a leading cause of childhood blindness</a:t>
            </a:r>
          </a:p>
          <a:p>
            <a:r>
              <a:rPr lang="en-IN" dirty="0"/>
              <a:t>ROP is a disease of the preterm and sick LBW neonates</a:t>
            </a:r>
          </a:p>
          <a:p>
            <a:r>
              <a:rPr lang="en-IN" dirty="0"/>
              <a:t>Untreated ROP can lead to retinal detachment and blindness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76562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968</TotalTime>
  <Words>301</Words>
  <Application>Microsoft Office PowerPoint</Application>
  <PresentationFormat>On-screen Show (4:3)</PresentationFormat>
  <Paragraphs>54</Paragraphs>
  <Slides>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Clinical course of Retinopathy of Prematurity</vt:lpstr>
      <vt:lpstr>Learning objectives </vt:lpstr>
      <vt:lpstr>Incidence of ROP</vt:lpstr>
      <vt:lpstr>Risk factors</vt:lpstr>
      <vt:lpstr>Clinical course of ROP </vt:lpstr>
      <vt:lpstr>Course of ROP</vt:lpstr>
      <vt:lpstr>Key messages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ROP-clinical course, complications and legal issues</dc:title>
  <dc:creator>neonatology</dc:creator>
  <cp:lastModifiedBy>JKSM</cp:lastModifiedBy>
  <cp:revision>106</cp:revision>
  <dcterms:created xsi:type="dcterms:W3CDTF">2006-08-16T00:00:00Z</dcterms:created>
  <dcterms:modified xsi:type="dcterms:W3CDTF">2017-09-22T11:07:44Z</dcterms:modified>
</cp:coreProperties>
</file>