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84" r:id="rId3"/>
    <p:sldId id="274" r:id="rId4"/>
    <p:sldId id="275" r:id="rId5"/>
    <p:sldId id="259" r:id="rId6"/>
    <p:sldId id="285" r:id="rId7"/>
    <p:sldId id="257" r:id="rId8"/>
    <p:sldId id="267" r:id="rId9"/>
    <p:sldId id="279" r:id="rId10"/>
    <p:sldId id="280" r:id="rId11"/>
    <p:sldId id="281" r:id="rId12"/>
    <p:sldId id="282" r:id="rId13"/>
    <p:sldId id="283" r:id="rId14"/>
    <p:sldId id="27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C66859-0851-420A-8FA8-FC6158CC94A1}" type="datetimeFigureOut">
              <a:rPr lang="en-IN" smtClean="0"/>
              <a:pPr/>
              <a:t>02-10-2017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22CD06-A41B-436E-93CD-86AC9B9F049D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598187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22CD06-A41B-436E-93CD-86AC9B9F049D}" type="slidenum">
              <a:rPr lang="en-IN" smtClean="0"/>
              <a:pPr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7145157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22CD06-A41B-436E-93CD-86AC9B9F049D}" type="slidenum">
              <a:rPr lang="en-IN" smtClean="0"/>
              <a:pPr/>
              <a:t>14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313353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C0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Clr>
          <a:srgbClr val="C00000"/>
        </a:buClr>
        <a:buFont typeface="Wingdings" pitchFamily="2" charset="2"/>
        <a:buChar char="§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Clr>
          <a:srgbClr val="C00000"/>
        </a:buClr>
        <a:buFont typeface="Wingdings" pitchFamily="2" charset="2"/>
        <a:buChar char="§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2765425"/>
          </a:xfrm>
        </p:spPr>
        <p:txBody>
          <a:bodyPr>
            <a:noAutofit/>
          </a:bodyPr>
          <a:lstStyle/>
          <a:p>
            <a:r>
              <a:rPr lang="en-IN" sz="6000" dirty="0"/>
              <a:t>Chest X-ray HMD </a:t>
            </a:r>
            <a:br>
              <a:rPr lang="en-IN" sz="6000" dirty="0"/>
            </a:br>
            <a:r>
              <a:rPr lang="en-IN" sz="6000" dirty="0"/>
              <a:t>versus other disorders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Understand the characteristics of the normal X-ray</a:t>
            </a:r>
          </a:p>
          <a:p>
            <a:endParaRPr lang="en-US" dirty="0"/>
          </a:p>
          <a:p>
            <a:r>
              <a:rPr lang="en-US" dirty="0"/>
              <a:t>X-ray pictures of common neonatal respiratory morbidities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1891660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Normal neonatal X-ray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90600"/>
            <a:ext cx="8534400" cy="5257800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buClr>
                <a:srgbClr val="C00000"/>
              </a:buClr>
              <a:buFont typeface="Wingdings" pitchFamily="2" charset="2"/>
              <a:buChar char="§"/>
            </a:pPr>
            <a:r>
              <a:rPr lang="en-IN" sz="2600" dirty="0"/>
              <a:t>Neonatal CXRs are all AP films taken in supine position </a:t>
            </a:r>
          </a:p>
          <a:p>
            <a:pPr>
              <a:lnSpc>
                <a:spcPct val="200000"/>
              </a:lnSpc>
              <a:buClr>
                <a:srgbClr val="C00000"/>
              </a:buClr>
              <a:buFont typeface="Wingdings" pitchFamily="2" charset="2"/>
              <a:buChar char="§"/>
            </a:pPr>
            <a:r>
              <a:rPr lang="en-IN" sz="2600" dirty="0"/>
              <a:t>The chest is more cylindrical and translucent</a:t>
            </a:r>
          </a:p>
          <a:p>
            <a:pPr>
              <a:lnSpc>
                <a:spcPct val="200000"/>
              </a:lnSpc>
              <a:buClr>
                <a:srgbClr val="C00000"/>
              </a:buClr>
              <a:buFont typeface="Wingdings" pitchFamily="2" charset="2"/>
              <a:buChar char="§"/>
            </a:pPr>
            <a:r>
              <a:rPr lang="en-IN" sz="2600" dirty="0"/>
              <a:t>Ribs more horizontal compared to children and adults</a:t>
            </a:r>
          </a:p>
          <a:p>
            <a:pPr>
              <a:lnSpc>
                <a:spcPct val="200000"/>
              </a:lnSpc>
              <a:buClr>
                <a:srgbClr val="C00000"/>
              </a:buClr>
              <a:buFont typeface="Wingdings" pitchFamily="2" charset="2"/>
              <a:buChar char="§"/>
            </a:pPr>
            <a:r>
              <a:rPr lang="en-IN" sz="2600" dirty="0"/>
              <a:t>Thymus is prominent and CT ratio can be up to 0.6</a:t>
            </a:r>
          </a:p>
          <a:p>
            <a:pPr>
              <a:lnSpc>
                <a:spcPct val="200000"/>
              </a:lnSpc>
              <a:buClr>
                <a:srgbClr val="C00000"/>
              </a:buClr>
              <a:buFont typeface="Wingdings" pitchFamily="2" charset="2"/>
              <a:buChar char="§"/>
            </a:pPr>
            <a:r>
              <a:rPr lang="en-IN" sz="2600" dirty="0"/>
              <a:t> Diaphragm is upto 6</a:t>
            </a:r>
            <a:r>
              <a:rPr lang="en-IN" sz="2600" baseline="30000" dirty="0"/>
              <a:t>th</a:t>
            </a:r>
            <a:r>
              <a:rPr lang="en-IN" sz="2600" dirty="0"/>
              <a:t> rib anteriorly &amp; 8</a:t>
            </a:r>
            <a:r>
              <a:rPr lang="en-IN" sz="2600" baseline="30000" dirty="0"/>
              <a:t>th</a:t>
            </a:r>
            <a:r>
              <a:rPr lang="en-IN" sz="2600" dirty="0"/>
              <a:t> rib posteriorly</a:t>
            </a:r>
          </a:p>
          <a:p>
            <a:pPr>
              <a:lnSpc>
                <a:spcPct val="200000"/>
              </a:lnSpc>
              <a:buClr>
                <a:srgbClr val="C00000"/>
              </a:buClr>
              <a:buFont typeface="Wingdings" pitchFamily="2" charset="2"/>
              <a:buChar char="§"/>
            </a:pPr>
            <a:r>
              <a:rPr lang="en-IN" sz="2600" dirty="0"/>
              <a:t>More is hyperinflation and less is underaeration</a:t>
            </a:r>
            <a:endParaRPr lang="en-US" sz="2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Indications for X-ray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305800" cy="4800600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IN" dirty="0"/>
              <a:t>For diagnosis of respiratory distress</a:t>
            </a:r>
          </a:p>
          <a:p>
            <a:pPr>
              <a:lnSpc>
                <a:spcPct val="200000"/>
              </a:lnSpc>
            </a:pPr>
            <a:r>
              <a:rPr lang="en-IN" dirty="0"/>
              <a:t>To check position of endotracheal tube, umbilical arterial and venous lines, and chest tubes</a:t>
            </a:r>
          </a:p>
          <a:p>
            <a:pPr>
              <a:lnSpc>
                <a:spcPct val="200000"/>
              </a:lnSpc>
            </a:pPr>
            <a:r>
              <a:rPr lang="en-IN" dirty="0"/>
              <a:t>To prove clinical suspicion of air leak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HMD</a:t>
            </a:r>
          </a:p>
        </p:txBody>
      </p:sp>
      <p:pic>
        <p:nvPicPr>
          <p:cNvPr id="2050" name="Picture 2" descr="C:\Users\Jagjit\Desktop\Reticulogranular pattern.jpg"/>
          <p:cNvPicPr>
            <a:picLocks noChangeAspect="1" noChangeArrowheads="1"/>
          </p:cNvPicPr>
          <p:nvPr/>
        </p:nvPicPr>
        <p:blipFill>
          <a:blip r:embed="rId2" cstate="print"/>
          <a:srcRect b="1724"/>
          <a:stretch>
            <a:fillRect/>
          </a:stretch>
        </p:blipFill>
        <p:spPr bwMode="auto">
          <a:xfrm>
            <a:off x="4800600" y="1255693"/>
            <a:ext cx="3657600" cy="4343400"/>
          </a:xfrm>
          <a:prstGeom prst="rect">
            <a:avLst/>
          </a:prstGeom>
          <a:noFill/>
        </p:spPr>
      </p:pic>
      <p:pic>
        <p:nvPicPr>
          <p:cNvPr id="6" name="Picture 2" descr="C:\Users\Jagjit\Desktop\AIR BRONCHOGRAM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1" y="1255693"/>
            <a:ext cx="4038600" cy="43434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04800" y="5599093"/>
            <a:ext cx="4038600" cy="95410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IN" sz="2800" b="1" dirty="0">
                <a:solidFill>
                  <a:schemeClr val="bg1"/>
                </a:solidFill>
              </a:rPr>
              <a:t>Air </a:t>
            </a:r>
          </a:p>
          <a:p>
            <a:pPr algn="ctr"/>
            <a:r>
              <a:rPr lang="en-IN" sz="2800" b="1" dirty="0">
                <a:solidFill>
                  <a:schemeClr val="bg1"/>
                </a:solidFill>
              </a:rPr>
              <a:t>Bronchogram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00600" y="5599093"/>
            <a:ext cx="3657600" cy="954107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IN" sz="2800" b="1" dirty="0" err="1">
                <a:solidFill>
                  <a:schemeClr val="bg1"/>
                </a:solidFill>
              </a:rPr>
              <a:t>Reticulogranular</a:t>
            </a:r>
            <a:r>
              <a:rPr lang="en-IN" sz="2800" b="1" dirty="0">
                <a:solidFill>
                  <a:schemeClr val="bg1"/>
                </a:solidFill>
              </a:rPr>
              <a:t> Pattern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HMD</a:t>
            </a:r>
          </a:p>
        </p:txBody>
      </p:sp>
      <p:pic>
        <p:nvPicPr>
          <p:cNvPr id="6" name="Picture 2" descr="C:\Users\Jagjit\Desktop\AIR BRONCHOGRA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4100" y="1255693"/>
            <a:ext cx="4038600" cy="43434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324100" y="5587095"/>
            <a:ext cx="4038600" cy="95410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IN" sz="2800" b="1" dirty="0">
                <a:solidFill>
                  <a:schemeClr val="bg1"/>
                </a:solidFill>
              </a:rPr>
              <a:t>Air </a:t>
            </a:r>
          </a:p>
          <a:p>
            <a:pPr algn="ctr"/>
            <a:r>
              <a:rPr lang="en-IN" sz="2800" b="1" dirty="0">
                <a:solidFill>
                  <a:schemeClr val="bg1"/>
                </a:solidFill>
              </a:rPr>
              <a:t>Bronchogram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1143000" y="3427393"/>
            <a:ext cx="381001" cy="230207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7139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N1398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61095" y="1417638"/>
            <a:ext cx="4060874" cy="4123420"/>
          </a:xfrm>
        </p:spPr>
      </p:pic>
      <p:pic>
        <p:nvPicPr>
          <p:cNvPr id="5" name="Picture 4" descr="Picture 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57200" y="1417639"/>
            <a:ext cx="4038600" cy="4114800"/>
          </a:xfrm>
          <a:prstGeom prst="rect">
            <a:avLst/>
          </a:prstGeom>
          <a:noFill/>
          <a:ln/>
        </p:spPr>
      </p:pic>
      <p:sp>
        <p:nvSpPr>
          <p:cNvPr id="6" name="TextBox 5"/>
          <p:cNvSpPr txBox="1"/>
          <p:nvPr/>
        </p:nvSpPr>
        <p:spPr>
          <a:xfrm>
            <a:off x="2651401" y="5791200"/>
            <a:ext cx="3841198" cy="523220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IN" sz="2800" b="1" dirty="0">
                <a:solidFill>
                  <a:schemeClr val="bg1"/>
                </a:solidFill>
              </a:rPr>
              <a:t>White out lung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X-ray of HMD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0700" y="1562100"/>
            <a:ext cx="5562600" cy="3733800"/>
          </a:xfrm>
        </p:spPr>
        <p:txBody>
          <a:bodyPr>
            <a:normAutofit/>
          </a:bodyPr>
          <a:lstStyle/>
          <a:p>
            <a:pPr marL="514350" indent="3175"/>
            <a:r>
              <a:rPr lang="en-IN" dirty="0"/>
              <a:t>	Decreased lung volume</a:t>
            </a:r>
          </a:p>
          <a:p>
            <a:pPr marL="514350" indent="3175"/>
            <a:r>
              <a:rPr lang="en-IN" dirty="0"/>
              <a:t>	</a:t>
            </a:r>
            <a:r>
              <a:rPr lang="en-IN" dirty="0" err="1"/>
              <a:t>Reticulogranular</a:t>
            </a:r>
            <a:r>
              <a:rPr lang="en-IN" dirty="0"/>
              <a:t> pattern</a:t>
            </a:r>
          </a:p>
          <a:p>
            <a:pPr marL="514350" indent="3175"/>
            <a:r>
              <a:rPr lang="en-IN" dirty="0"/>
              <a:t>	Ground glass opacification</a:t>
            </a:r>
          </a:p>
          <a:p>
            <a:pPr marL="514350" indent="3175"/>
            <a:r>
              <a:rPr lang="en-IN" dirty="0"/>
              <a:t>	Air bronchograms </a:t>
            </a:r>
          </a:p>
          <a:p>
            <a:pPr marL="514350" indent="3175"/>
            <a:r>
              <a:rPr lang="en-IN" dirty="0"/>
              <a:t>	White out lungs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Typical X-ray finding of RDS/ HMD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Pneumonia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153400" cy="4381500"/>
          </a:xfrm>
        </p:spPr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en-IN" dirty="0"/>
              <a:t>Patchy alveolar or interstitial infiltrates</a:t>
            </a:r>
          </a:p>
          <a:p>
            <a:pPr>
              <a:lnSpc>
                <a:spcPct val="200000"/>
              </a:lnSpc>
            </a:pPr>
            <a:r>
              <a:rPr lang="en-IN" dirty="0"/>
              <a:t>Consolidation is rarely seen in newborn</a:t>
            </a:r>
          </a:p>
          <a:p>
            <a:pPr>
              <a:lnSpc>
                <a:spcPct val="200000"/>
              </a:lnSpc>
            </a:pPr>
            <a:r>
              <a:rPr lang="en-IN" dirty="0"/>
              <a:t>Normal to increased lung </a:t>
            </a:r>
          </a:p>
          <a:p>
            <a:pPr>
              <a:lnSpc>
                <a:spcPct val="200000"/>
              </a:lnSpc>
              <a:buNone/>
            </a:pPr>
            <a:r>
              <a:rPr lang="en-IN" dirty="0"/>
              <a:t>	volumes with areas of air </a:t>
            </a:r>
          </a:p>
          <a:p>
            <a:pPr>
              <a:lnSpc>
                <a:spcPct val="200000"/>
              </a:lnSpc>
              <a:buNone/>
            </a:pPr>
            <a:r>
              <a:rPr lang="en-IN" dirty="0"/>
              <a:t>	trapping</a:t>
            </a:r>
          </a:p>
        </p:txBody>
      </p:sp>
      <p:pic>
        <p:nvPicPr>
          <p:cNvPr id="4" name="Picture 7" descr="Picture 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181600" y="3505200"/>
            <a:ext cx="3703277" cy="2468563"/>
          </a:xfrm>
          <a:prstGeom prst="rect">
            <a:avLst/>
          </a:prstGeom>
          <a:noFill/>
          <a:ln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MAS</a:t>
            </a:r>
          </a:p>
        </p:txBody>
      </p:sp>
      <p:pic>
        <p:nvPicPr>
          <p:cNvPr id="6148" name="Picture 4" descr="Picture 00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24000" y="1417638"/>
            <a:ext cx="6096000" cy="4063526"/>
          </a:xfrm>
          <a:noFill/>
          <a:ln/>
        </p:spPr>
      </p:pic>
      <p:sp>
        <p:nvSpPr>
          <p:cNvPr id="5" name="TextBox 4"/>
          <p:cNvSpPr txBox="1"/>
          <p:nvPr/>
        </p:nvSpPr>
        <p:spPr>
          <a:xfrm>
            <a:off x="1514622" y="5791200"/>
            <a:ext cx="6248400" cy="523220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IN" sz="2800" b="1" dirty="0">
                <a:solidFill>
                  <a:schemeClr val="bg1"/>
                </a:solidFill>
              </a:rPr>
              <a:t>Fluffy nodular opacity and  air leaks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TTNB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562100"/>
            <a:ext cx="7543800" cy="4762500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200000"/>
              </a:lnSpc>
            </a:pPr>
            <a:r>
              <a:rPr lang="en-IN" dirty="0"/>
              <a:t>Prominent </a:t>
            </a:r>
            <a:r>
              <a:rPr lang="en-IN" dirty="0" err="1"/>
              <a:t>hilum</a:t>
            </a:r>
            <a:r>
              <a:rPr lang="en-IN" dirty="0"/>
              <a:t> with streaky shadows</a:t>
            </a:r>
          </a:p>
          <a:p>
            <a:pPr>
              <a:lnSpc>
                <a:spcPct val="200000"/>
              </a:lnSpc>
            </a:pPr>
            <a:r>
              <a:rPr lang="en-IN" dirty="0"/>
              <a:t>Prominent </a:t>
            </a:r>
            <a:r>
              <a:rPr lang="en-IN" dirty="0" err="1"/>
              <a:t>interlobar</a:t>
            </a:r>
            <a:r>
              <a:rPr lang="en-IN" dirty="0"/>
              <a:t> fissures</a:t>
            </a:r>
          </a:p>
          <a:p>
            <a:pPr>
              <a:lnSpc>
                <a:spcPct val="200000"/>
              </a:lnSpc>
            </a:pPr>
            <a:r>
              <a:rPr lang="en-IN" dirty="0"/>
              <a:t>Small pleural effusion</a:t>
            </a:r>
          </a:p>
          <a:p>
            <a:pPr>
              <a:lnSpc>
                <a:spcPct val="200000"/>
              </a:lnSpc>
            </a:pPr>
            <a:r>
              <a:rPr lang="en-IN" dirty="0"/>
              <a:t>Mild </a:t>
            </a:r>
            <a:r>
              <a:rPr lang="en-IN" dirty="0" err="1"/>
              <a:t>cardiomegaly</a:t>
            </a:r>
            <a:endParaRPr lang="en-IN" dirty="0"/>
          </a:p>
          <a:p>
            <a:pPr>
              <a:lnSpc>
                <a:spcPct val="200000"/>
              </a:lnSpc>
            </a:pPr>
            <a:r>
              <a:rPr lang="en-IN" dirty="0"/>
              <a:t>Normal to increased </a:t>
            </a:r>
          </a:p>
          <a:p>
            <a:pPr>
              <a:lnSpc>
                <a:spcPct val="200000"/>
              </a:lnSpc>
              <a:buNone/>
            </a:pPr>
            <a:r>
              <a:rPr lang="en-IN" dirty="0"/>
              <a:t>	lung volume</a:t>
            </a:r>
          </a:p>
        </p:txBody>
      </p:sp>
      <p:pic>
        <p:nvPicPr>
          <p:cNvPr id="4" name="Picture 4" descr="IMG_02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257800" y="2362200"/>
            <a:ext cx="3429000" cy="3429000"/>
          </a:xfrm>
          <a:prstGeom prst="rect">
            <a:avLst/>
          </a:prstGeom>
          <a:noFill/>
          <a:ln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err="1"/>
              <a:t>Pneumothorax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828800"/>
            <a:ext cx="8001000" cy="41148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</a:pPr>
            <a:r>
              <a:rPr lang="en-IN" dirty="0"/>
              <a:t>Pleural air with no or decreased lung markings (</a:t>
            </a:r>
            <a:r>
              <a:rPr lang="en-IN" dirty="0" err="1"/>
              <a:t>hyperlucent</a:t>
            </a:r>
            <a:r>
              <a:rPr lang="en-IN" dirty="0"/>
              <a:t>)</a:t>
            </a:r>
          </a:p>
          <a:p>
            <a:pPr>
              <a:lnSpc>
                <a:spcPct val="200000"/>
              </a:lnSpc>
            </a:pPr>
            <a:r>
              <a:rPr lang="en-IN" dirty="0"/>
              <a:t>Collapsed lung</a:t>
            </a:r>
          </a:p>
          <a:p>
            <a:pPr>
              <a:lnSpc>
                <a:spcPct val="200000"/>
              </a:lnSpc>
            </a:pPr>
            <a:r>
              <a:rPr lang="en-IN" dirty="0"/>
              <a:t>Shift of </a:t>
            </a:r>
            <a:r>
              <a:rPr lang="en-IN" dirty="0" err="1"/>
              <a:t>mediastinum</a:t>
            </a:r>
            <a:r>
              <a:rPr lang="en-IN" dirty="0"/>
              <a:t> to </a:t>
            </a:r>
          </a:p>
          <a:p>
            <a:pPr>
              <a:lnSpc>
                <a:spcPct val="200000"/>
              </a:lnSpc>
              <a:buNone/>
            </a:pPr>
            <a:r>
              <a:rPr lang="en-IN" dirty="0"/>
              <a:t>	opposite side</a:t>
            </a:r>
          </a:p>
        </p:txBody>
      </p:sp>
      <p:pic>
        <p:nvPicPr>
          <p:cNvPr id="4" name="Picture 4" descr="Picture 04"/>
          <p:cNvPicPr>
            <a:picLocks noChangeAspect="1" noChangeArrowheads="1"/>
          </p:cNvPicPr>
          <p:nvPr/>
        </p:nvPicPr>
        <p:blipFill>
          <a:blip r:embed="rId2" cstate="print"/>
          <a:srcRect l="22263" r="6361"/>
          <a:stretch>
            <a:fillRect/>
          </a:stretch>
        </p:blipFill>
        <p:spPr>
          <a:xfrm>
            <a:off x="5181600" y="3048000"/>
            <a:ext cx="3100430" cy="2895600"/>
          </a:xfrm>
          <a:prstGeom prst="rect">
            <a:avLst/>
          </a:prstGeom>
          <a:noFill/>
          <a:ln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2133600"/>
          </a:xfrm>
        </p:spPr>
        <p:txBody>
          <a:bodyPr>
            <a:normAutofit/>
          </a:bodyPr>
          <a:lstStyle/>
          <a:p>
            <a:r>
              <a:rPr lang="en-IN" dirty="0"/>
              <a:t>Left hemithorax filled with cyst like loops of bowel</a:t>
            </a:r>
          </a:p>
          <a:p>
            <a:r>
              <a:rPr lang="en-IN" dirty="0"/>
              <a:t>Mediastinal shift to right side</a:t>
            </a:r>
          </a:p>
        </p:txBody>
      </p:sp>
      <p:sp>
        <p:nvSpPr>
          <p:cNvPr id="4" name="Rectangle 6"/>
          <p:cNvSpPr txBox="1">
            <a:spLocks noChangeArrowheads="1"/>
          </p:cNvSpPr>
          <p:nvPr/>
        </p:nvSpPr>
        <p:spPr>
          <a:xfrm>
            <a:off x="533400" y="381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Congenital Diaphragmatic Hernia</a:t>
            </a:r>
          </a:p>
        </p:txBody>
      </p:sp>
      <p:pic>
        <p:nvPicPr>
          <p:cNvPr id="5" name="Picture 5" descr="Picture 0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362200" y="3186928"/>
            <a:ext cx="4384328" cy="2922544"/>
          </a:xfrm>
          <a:prstGeom prst="rect">
            <a:avLst/>
          </a:prstGeom>
          <a:noFill/>
          <a:ln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Key messages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/>
              <a:t>Identification of RDS on x-ray will help us in correctly identifying newborn who needs surfactant</a:t>
            </a:r>
          </a:p>
          <a:p>
            <a:pPr marL="0" indent="0">
              <a:buNone/>
            </a:pPr>
            <a:endParaRPr lang="en-IN" dirty="0"/>
          </a:p>
          <a:p>
            <a:r>
              <a:rPr lang="en-IN" dirty="0"/>
              <a:t>Other respiratory disorders can be identified with the help of x-rays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2007</TotalTime>
  <Words>233</Words>
  <Application>Microsoft Office PowerPoint</Application>
  <PresentationFormat>On-screen Show (4:3)</PresentationFormat>
  <Paragraphs>60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Chest X-ray HMD  versus other disorders</vt:lpstr>
      <vt:lpstr>Learning objectives</vt:lpstr>
      <vt:lpstr>Normal neonatal X-ray</vt:lpstr>
      <vt:lpstr>Indications for X-ray</vt:lpstr>
      <vt:lpstr>HMD</vt:lpstr>
      <vt:lpstr>HMD</vt:lpstr>
      <vt:lpstr>X-ray of HMD</vt:lpstr>
      <vt:lpstr>Typical X-ray finding of RDS/ HMD</vt:lpstr>
      <vt:lpstr>Pneumonia</vt:lpstr>
      <vt:lpstr>MAS</vt:lpstr>
      <vt:lpstr>TTNB </vt:lpstr>
      <vt:lpstr>Pneumothorax</vt:lpstr>
      <vt:lpstr>Slide 13</vt:lpstr>
      <vt:lpstr>Key messages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Jagjit</dc:creator>
  <cp:lastModifiedBy>JKSM</cp:lastModifiedBy>
  <cp:revision>28</cp:revision>
  <dcterms:created xsi:type="dcterms:W3CDTF">2006-08-16T00:00:00Z</dcterms:created>
  <dcterms:modified xsi:type="dcterms:W3CDTF">2017-10-02T12:03:22Z</dcterms:modified>
</cp:coreProperties>
</file>