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01" r:id="rId2"/>
    <p:sldId id="274" r:id="rId3"/>
    <p:sldId id="275" r:id="rId4"/>
    <p:sldId id="276" r:id="rId5"/>
    <p:sldId id="277" r:id="rId6"/>
    <p:sldId id="29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97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fld id="{044C329B-9A77-4039-87C6-52D19C3B35A1}" type="datetimeFigureOut">
              <a:rPr lang="en-US"/>
              <a:pPr/>
              <a:t>10/17/2017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fld id="{8865B57F-3A5D-419A-A424-81A7024BE7C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D78E97-DF8B-458B-87F3-69DAEBEF49F7}" type="slidenum">
              <a:rPr lang="en-US"/>
              <a:pPr/>
              <a:t>9</a:t>
            </a:fld>
            <a:endParaRPr lang="en-US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45C594-A9E6-42E5-B8DD-7739BB19B6F5}" type="slidenum">
              <a:rPr lang="en-US"/>
              <a:pPr/>
              <a:t>12</a:t>
            </a:fld>
            <a:endParaRPr lang="en-US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806D65-115A-4784-8254-811E193FF84F}" type="datetimeFigureOut">
              <a:rPr lang="en-US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E2EB75-CB6A-4D67-AD20-F2254866326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C00000"/>
                </a:solidFill>
                <a:effectLst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/>
          <a:lstStyle>
            <a:lvl1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§"/>
              <a:defRPr sz="2800" b="1">
                <a:solidFill>
                  <a:schemeClr val="tx1"/>
                </a:solidFill>
              </a:defRPr>
            </a:lvl1pPr>
            <a:lvl2pPr>
              <a:lnSpc>
                <a:spcPct val="150000"/>
              </a:lnSpc>
              <a:buClr>
                <a:srgbClr val="C00000"/>
              </a:buClr>
              <a:buFont typeface="Wingdings" pitchFamily="2" charset="2"/>
              <a:buChar char="§"/>
              <a:defRPr sz="2800" b="1">
                <a:solidFill>
                  <a:schemeClr val="tx1"/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A3B15A-AA87-4652-BD9B-72E25B357327}" type="datetimeFigureOut">
              <a:rPr lang="en-US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09DCFE-EE03-4650-B30B-3409DD3F65A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CA721B-BF31-4856-A6E9-4A1725916EF7}" type="datetimeFigureOut">
              <a:rPr lang="en-US"/>
              <a:pPr/>
              <a:t>10/17/2017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5ACF28-8896-440F-AE32-73540037394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21000A5-A298-47A9-8DC8-DDC97CA1BE32}" type="datetimeFigureOut">
              <a:rPr lang="en-US"/>
              <a:pPr/>
              <a:t>10/17/2017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E5D86-CCA0-4E4C-A721-164B2F62FAA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9B15317-2A91-4141-ABE0-85059879184A}" type="datetimeFigureOut">
              <a:rPr lang="en-US"/>
              <a:pPr/>
              <a:t>10/17/2017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339F41-4A0D-439C-9B34-AC71D273A1C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AE529F5-F0F4-4EE4-B907-C4FB253AF260}" type="datetimeFigureOut">
              <a:rPr lang="en-US"/>
              <a:pPr/>
              <a:t>10/17/2017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A6100E-1AAC-418A-80AF-276CFFFFB25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D85178-1A44-4E30-8AC5-5601FD0F0103}" type="datetimeFigureOut">
              <a:rPr lang="en-US"/>
              <a:pPr/>
              <a:t>10/17/2017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FE16AE-9914-4355-ADAE-D8FDD4F873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84BBC-E01A-4DE4-B127-3432565E0FF8}" type="datetimeFigureOut">
              <a:rPr lang="en-US"/>
              <a:pPr/>
              <a:t>10/17/2017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71FAD-B17B-4AC9-8621-FF18574A0D8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FBD49EB-3801-42FB-9559-FE2E56B8A259}" type="datetimeFigureOut">
              <a:rPr lang="en-US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A49458-5D6D-4E8B-B277-DEDB8DDA79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5A30440-A925-4289-B229-D9FB1DD1C614}" type="datetimeFigureOut">
              <a:rPr lang="en-US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0C0F7A-E55F-47A1-86B9-A55BBFC93C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itchFamily="34" charset="0"/>
                <a:cs typeface="Arial" pitchFamily="34" charset="0"/>
              </a:defRPr>
            </a:lvl1pPr>
          </a:lstStyle>
          <a:p>
            <a:fld id="{8B2EFD39-DCA4-46A7-9C38-89E004FCFFD7}" type="datetimeFigureOut">
              <a:rPr lang="en-US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  <a:cs typeface="Arial" pitchFamily="34" charset="0"/>
              </a:defRPr>
            </a:lvl1pPr>
          </a:lstStyle>
          <a:p>
            <a:fld id="{915EB092-1E59-472B-AB06-9D3B05E046C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1" r:id="rId1"/>
    <p:sldLayoutId id="214748406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title"/>
          </p:nvPr>
        </p:nvSpPr>
        <p:spPr>
          <a:xfrm>
            <a:off x="533400" y="2514600"/>
            <a:ext cx="8229600" cy="1143000"/>
          </a:xfrm>
        </p:spPr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CPAP Maintenance and monitoring</a:t>
            </a:r>
            <a:endParaRPr lang="en-US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</a:rPr>
              <a:t>Maintenance and Monitoring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742950" y="1828800"/>
            <a:ext cx="7658100" cy="3657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Flow </a:t>
            </a:r>
          </a:p>
          <a:p>
            <a:pPr lvl="1" eaLnBrk="1" fontAlgn="auto" hangingPunct="1">
              <a:spcAft>
                <a:spcPts val="0"/>
              </a:spcAft>
              <a:buFont typeface="Calibri" pitchFamily="34" charset="0"/>
              <a:buChar char="̶"/>
              <a:defRPr/>
            </a:pPr>
            <a:r>
              <a:rPr lang="en-US" dirty="0" smtClean="0">
                <a:ea typeface="+mn-ea"/>
              </a:rPr>
              <a:t>Bubble  minimal bubbling (2 to 7 liters/min)</a:t>
            </a:r>
          </a:p>
          <a:p>
            <a:pPr lvl="1" eaLnBrk="1" fontAlgn="auto" hangingPunct="1">
              <a:spcAft>
                <a:spcPts val="0"/>
              </a:spcAft>
              <a:buFont typeface="Calibri" pitchFamily="34" charset="0"/>
              <a:buChar char="̶"/>
              <a:defRPr/>
            </a:pPr>
            <a:r>
              <a:rPr lang="en-US" dirty="0" smtClean="0">
                <a:ea typeface="+mn-ea"/>
              </a:rPr>
              <a:t>Ventilator 6 to 8 cms of water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n-ea"/>
                <a:cs typeface="+mn-cs"/>
              </a:rPr>
              <a:t>FiO</a:t>
            </a:r>
            <a:r>
              <a:rPr lang="en-US" baseline="-25000" dirty="0">
                <a:ea typeface="+mn-ea"/>
                <a:cs typeface="+mn-cs"/>
              </a:rPr>
              <a:t>2</a:t>
            </a:r>
            <a:r>
              <a:rPr lang="en-US" dirty="0">
                <a:ea typeface="+mn-ea"/>
                <a:cs typeface="+mn-cs"/>
              </a:rPr>
              <a:t> (21% to 60 %) : SpO</a:t>
            </a:r>
            <a:r>
              <a:rPr lang="en-US" baseline="-25000" dirty="0">
                <a:ea typeface="+mn-ea"/>
                <a:cs typeface="+mn-cs"/>
              </a:rPr>
              <a:t>2</a:t>
            </a:r>
            <a:r>
              <a:rPr lang="en-US" dirty="0">
                <a:ea typeface="+mn-ea"/>
                <a:cs typeface="+mn-cs"/>
              </a:rPr>
              <a:t> 90% - </a:t>
            </a:r>
            <a:r>
              <a:rPr lang="en-US" dirty="0" smtClean="0">
                <a:ea typeface="+mn-ea"/>
                <a:cs typeface="+mn-cs"/>
              </a:rPr>
              <a:t>95s%</a:t>
            </a:r>
            <a:endParaRPr lang="en-US" dirty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n-ea"/>
                <a:cs typeface="+mn-cs"/>
              </a:rPr>
              <a:t>CPAP (4 to 7 cms) : </a:t>
            </a:r>
            <a:r>
              <a:rPr lang="en-US" dirty="0" smtClean="0">
                <a:ea typeface="+mn-ea"/>
                <a:cs typeface="+mn-cs"/>
              </a:rPr>
              <a:t>Recessions </a:t>
            </a:r>
            <a:r>
              <a:rPr lang="en-US" dirty="0">
                <a:ea typeface="+mn-ea"/>
                <a:cs typeface="+mn-cs"/>
              </a:rPr>
              <a:t>/ CXR and </a:t>
            </a:r>
            <a:r>
              <a:rPr lang="en-US" dirty="0" smtClean="0">
                <a:ea typeface="+mn-ea"/>
                <a:cs typeface="+mn-cs"/>
              </a:rPr>
              <a:t>SpO2</a:t>
            </a:r>
            <a:endParaRPr lang="en-US" dirty="0">
              <a:ea typeface="+mn-ea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 advTm="530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ea typeface="+mj-ea"/>
                <a:cs typeface="+mj-cs"/>
              </a:rPr>
              <a:t>CPAP and FiO2: Proportionality</a:t>
            </a:r>
            <a:endParaRPr lang="en-IN" smtClean="0">
              <a:ea typeface="+mj-ea"/>
              <a:cs typeface="+mj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66750" y="1676400"/>
          <a:ext cx="7810500" cy="4419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5293"/>
                <a:gridCol w="1975069"/>
                <a:gridCol w="1975069"/>
                <a:gridCol w="1975069"/>
              </a:tblGrid>
              <a:tr h="1124442">
                <a:tc>
                  <a:txBody>
                    <a:bodyPr/>
                    <a:lstStyle/>
                    <a:p>
                      <a:pPr algn="ctr"/>
                      <a:r>
                        <a:rPr lang="en-IN" sz="2800" b="1" dirty="0" smtClean="0">
                          <a:solidFill>
                            <a:srgbClr val="C00000"/>
                          </a:solidFill>
                          <a:latin typeface="+mj-lt"/>
                        </a:rPr>
                        <a:t>CPAP</a:t>
                      </a:r>
                      <a:endParaRPr lang="en-US" sz="2800" b="1" dirty="0">
                        <a:solidFill>
                          <a:srgbClr val="C00000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marR="0" lvl="1" indent="-236538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5 </a:t>
                      </a:r>
                      <a:r>
                        <a:rPr lang="en-IN" sz="2800" b="1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cms</a:t>
                      </a:r>
                      <a:endParaRPr lang="en-IN" sz="2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marR="0" lvl="1" indent="-236538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28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FiO</a:t>
                      </a:r>
                      <a:r>
                        <a:rPr lang="en-US" sz="2800" b="1" kern="1200" baseline="-250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IN" sz="28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IN" sz="2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marR="0" lvl="1" indent="-236538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50%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77329">
                <a:tc>
                  <a:txBody>
                    <a:bodyPr/>
                    <a:lstStyle/>
                    <a:p>
                      <a:pPr algn="ctr"/>
                      <a:r>
                        <a:rPr lang="en-IN" sz="2800" b="1" dirty="0" smtClean="0">
                          <a:solidFill>
                            <a:srgbClr val="C00000"/>
                          </a:solidFill>
                          <a:latin typeface="+mj-lt"/>
                        </a:rPr>
                        <a:t>CPAP</a:t>
                      </a:r>
                      <a:endParaRPr lang="en-US" sz="2800" b="1" dirty="0">
                        <a:solidFill>
                          <a:srgbClr val="C00000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marR="0" lvl="1" indent="-236538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6 </a:t>
                      </a:r>
                      <a:r>
                        <a:rPr lang="en-IN" sz="2800" b="1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cms</a:t>
                      </a:r>
                      <a:endParaRPr lang="en-IN" sz="2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lvl="1" indent="-457200" algn="ctr" eaLnBrk="1" fontAlgn="auto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en-US" sz="28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FiO</a:t>
                      </a:r>
                      <a:r>
                        <a:rPr lang="en-US" sz="2800" b="1" kern="1200" baseline="-250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IN" sz="28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800" b="1" dirty="0" smtClean="0">
                        <a:solidFill>
                          <a:schemeClr val="tx1"/>
                        </a:solidFill>
                        <a:latin typeface="+mj-lt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lvl="1" indent="-457200" algn="ctr" eaLnBrk="1" fontAlgn="auto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</a:rPr>
                        <a:t>60%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158914">
                <a:tc>
                  <a:txBody>
                    <a:bodyPr/>
                    <a:lstStyle/>
                    <a:p>
                      <a:pPr algn="ctr"/>
                      <a:r>
                        <a:rPr lang="en-IN" sz="2800" b="1" dirty="0" smtClean="0">
                          <a:solidFill>
                            <a:srgbClr val="C00000"/>
                          </a:solidFill>
                          <a:latin typeface="+mj-lt"/>
                        </a:rPr>
                        <a:t>CPAP</a:t>
                      </a:r>
                      <a:endParaRPr lang="en-US" sz="2800" b="1" dirty="0">
                        <a:solidFill>
                          <a:srgbClr val="C00000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marR="0" lvl="1" indent="-236538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7 </a:t>
                      </a:r>
                      <a:r>
                        <a:rPr lang="en-IN" sz="2800" b="1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cms</a:t>
                      </a:r>
                      <a:endParaRPr lang="en-IN" sz="2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1" indent="0" algn="ctr" eaLnBrk="1" fontAlgn="auto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en-US" sz="28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FiO</a:t>
                      </a:r>
                      <a:r>
                        <a:rPr lang="en-US" sz="2800" b="1" kern="1200" baseline="-250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IN" sz="28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800" b="1" dirty="0" smtClean="0">
                        <a:solidFill>
                          <a:schemeClr val="tx1"/>
                        </a:solidFill>
                        <a:latin typeface="+mj-lt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1" indent="0" algn="ctr" eaLnBrk="1" fontAlgn="auto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</a:rPr>
                        <a:t>70 to 100%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158914">
                <a:tc>
                  <a:txBody>
                    <a:bodyPr/>
                    <a:lstStyle/>
                    <a:p>
                      <a:pPr algn="ctr"/>
                      <a:r>
                        <a:rPr lang="en-IN" sz="2800" b="1" dirty="0" smtClean="0">
                          <a:solidFill>
                            <a:srgbClr val="C00000"/>
                          </a:solidFill>
                          <a:latin typeface="+mj-lt"/>
                        </a:rPr>
                        <a:t>CPAP</a:t>
                      </a:r>
                      <a:endParaRPr lang="en-US" sz="2800" b="1" dirty="0">
                        <a:solidFill>
                          <a:srgbClr val="C00000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marR="0" lvl="1" indent="-236538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IN" sz="2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4 </a:t>
                      </a:r>
                      <a:r>
                        <a:rPr lang="en-IN" sz="2800" b="1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cms</a:t>
                      </a:r>
                      <a:endParaRPr lang="en-IN" sz="2800" b="1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1" indent="0" algn="ctr" eaLnBrk="1" fontAlgn="auto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en-US" sz="28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FiO</a:t>
                      </a:r>
                      <a:r>
                        <a:rPr lang="en-US" sz="2800" b="1" kern="1200" baseline="-250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IN" sz="28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800" b="1" dirty="0" smtClean="0">
                        <a:solidFill>
                          <a:schemeClr val="tx1"/>
                        </a:solidFill>
                        <a:latin typeface="+mj-lt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1" indent="0" algn="ctr" eaLnBrk="1" fontAlgn="auto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defRPr/>
                      </a:pP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</a:rPr>
                        <a:t>25 to 40%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120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</a:rPr>
              <a:t>CPAP</a:t>
            </a:r>
          </a:p>
        </p:txBody>
      </p:sp>
      <p:sp>
        <p:nvSpPr>
          <p:cNvPr id="21507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893763" y="1638300"/>
            <a:ext cx="7356475" cy="3581400"/>
          </a:xfrm>
        </p:spPr>
        <p:txBody>
          <a:bodyPr rtlCol="0">
            <a:normAutofit lnSpcReduction="10000"/>
          </a:bodyPr>
          <a:lstStyle/>
          <a:p>
            <a:pPr marL="274638" indent="-274638"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CPAP  of &lt; 4 cm H</a:t>
            </a:r>
            <a:r>
              <a:rPr lang="en-US" baseline="-25000" dirty="0" smtClean="0">
                <a:ea typeface="+mn-ea"/>
                <a:cs typeface="+mn-cs"/>
              </a:rPr>
              <a:t>2</a:t>
            </a:r>
            <a:r>
              <a:rPr lang="en-US" dirty="0" smtClean="0">
                <a:ea typeface="+mn-ea"/>
                <a:cs typeface="+mn-cs"/>
              </a:rPr>
              <a:t>O never given!</a:t>
            </a:r>
          </a:p>
          <a:p>
            <a:pPr marL="274638" indent="-274638"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CPAP of 4-7 cm H</a:t>
            </a:r>
            <a:r>
              <a:rPr lang="en-US" baseline="-25000" dirty="0" smtClean="0">
                <a:ea typeface="+mn-ea"/>
                <a:cs typeface="+mn-cs"/>
              </a:rPr>
              <a:t>2</a:t>
            </a:r>
            <a:r>
              <a:rPr lang="en-US" dirty="0" smtClean="0">
                <a:ea typeface="+mn-ea"/>
                <a:cs typeface="+mn-cs"/>
              </a:rPr>
              <a:t>O is a good range</a:t>
            </a:r>
          </a:p>
          <a:p>
            <a:pPr marL="574675" lvl="1" indent="-1588" eaLnBrk="1" fontAlgn="auto" hangingPunct="1">
              <a:spcAft>
                <a:spcPts val="0"/>
              </a:spcAft>
              <a:buFont typeface="Calibri" pitchFamily="34" charset="0"/>
              <a:buChar char="̶"/>
              <a:defRPr/>
            </a:pPr>
            <a:r>
              <a:rPr lang="en-US" i="1" dirty="0" smtClean="0">
                <a:ea typeface="+mn-ea"/>
              </a:rPr>
              <a:t>    </a:t>
            </a:r>
            <a:r>
              <a:rPr lang="en-US" dirty="0" smtClean="0">
                <a:solidFill>
                  <a:srgbClr val="C00000"/>
                </a:solidFill>
                <a:ea typeface="+mn-ea"/>
              </a:rPr>
              <a:t>Advantages many, disadvantages few!</a:t>
            </a:r>
          </a:p>
          <a:p>
            <a:pPr marL="274638" indent="-274638"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CPAP of &gt; 7 cm H</a:t>
            </a:r>
            <a:r>
              <a:rPr lang="en-US" baseline="-25000" dirty="0" smtClean="0">
                <a:ea typeface="+mn-ea"/>
                <a:cs typeface="+mn-cs"/>
              </a:rPr>
              <a:t>2</a:t>
            </a:r>
            <a:r>
              <a:rPr lang="en-US" dirty="0" smtClean="0">
                <a:ea typeface="+mn-ea"/>
                <a:cs typeface="+mn-cs"/>
              </a:rPr>
              <a:t>O is a bad range</a:t>
            </a:r>
          </a:p>
          <a:p>
            <a:pPr marL="574675" lvl="1" indent="-1588" eaLnBrk="1" fontAlgn="auto" hangingPunct="1">
              <a:spcAft>
                <a:spcPts val="0"/>
              </a:spcAft>
              <a:buFont typeface="Calibri" pitchFamily="34" charset="0"/>
              <a:buChar char="̶"/>
              <a:defRPr/>
            </a:pPr>
            <a:r>
              <a:rPr lang="en-US" i="1" dirty="0" smtClean="0">
                <a:ea typeface="+mn-ea"/>
              </a:rPr>
              <a:t>	</a:t>
            </a:r>
            <a:r>
              <a:rPr lang="en-US" dirty="0" smtClean="0">
                <a:solidFill>
                  <a:srgbClr val="C00000"/>
                </a:solidFill>
                <a:ea typeface="+mn-ea"/>
              </a:rPr>
              <a:t>Advantages some, disadvantages galore!</a:t>
            </a:r>
          </a:p>
        </p:txBody>
      </p:sp>
    </p:spTree>
  </p:cSld>
  <p:clrMapOvr>
    <a:masterClrMapping/>
  </p:clrMapOvr>
  <p:transition advTm="31635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</a:rPr>
              <a:t>Warming and Humidification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87438" y="1943100"/>
            <a:ext cx="6969125" cy="29718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Temperature of inspiratory gases at 37</a:t>
            </a:r>
            <a:r>
              <a:rPr lang="en-US" baseline="30000" dirty="0" smtClean="0">
                <a:ea typeface="+mn-ea"/>
                <a:cs typeface="+mn-cs"/>
              </a:rPr>
              <a:t>o </a:t>
            </a:r>
            <a:r>
              <a:rPr lang="en-US" dirty="0" smtClean="0">
                <a:ea typeface="+mn-ea"/>
                <a:cs typeface="+mn-cs"/>
              </a:rPr>
              <a:t>C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Relative humidity of 100%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No condensation in the inspiratory circuit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Some condensation in the expiratory limb</a:t>
            </a:r>
          </a:p>
        </p:txBody>
      </p:sp>
    </p:spTree>
  </p:cSld>
  <p:clrMapOvr>
    <a:masterClrMapping/>
  </p:clrMapOvr>
  <p:transition advTm="60709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C00000"/>
                </a:solidFill>
                <a:ea typeface="ＭＳ Ｐゴシック" pitchFamily="34" charset="-128"/>
              </a:rPr>
              <a:t>Humidifier</a:t>
            </a:r>
          </a:p>
        </p:txBody>
      </p:sp>
      <p:grpSp>
        <p:nvGrpSpPr>
          <p:cNvPr id="18434" name="Group 15"/>
          <p:cNvGrpSpPr>
            <a:grpSpLocks/>
          </p:cNvGrpSpPr>
          <p:nvPr/>
        </p:nvGrpSpPr>
        <p:grpSpPr bwMode="auto">
          <a:xfrm>
            <a:off x="533400" y="1524000"/>
            <a:ext cx="3733800" cy="4876800"/>
            <a:chOff x="1000100" y="1857364"/>
            <a:chExt cx="2765706" cy="4143380"/>
          </a:xfrm>
        </p:grpSpPr>
        <p:pic>
          <p:nvPicPr>
            <p:cNvPr id="18443" name="Picture 8" descr="IMG_0037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00100" y="1857364"/>
              <a:ext cx="2765706" cy="4143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705" name="TextBox 10"/>
            <p:cNvSpPr txBox="1">
              <a:spLocks noChangeArrowheads="1"/>
            </p:cNvSpPr>
            <p:nvPr/>
          </p:nvSpPr>
          <p:spPr bwMode="auto">
            <a:xfrm>
              <a:off x="2928568" y="3142729"/>
              <a:ext cx="714944" cy="314260"/>
            </a:xfrm>
            <a:prstGeom prst="rect">
              <a:avLst/>
            </a:prstGeom>
            <a:solidFill>
              <a:srgbClr val="C0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en-US" b="1" dirty="0">
                  <a:solidFill>
                    <a:schemeClr val="bg1"/>
                  </a:solidFill>
                  <a:latin typeface="+mj-lt"/>
                </a:rPr>
                <a:t>37</a:t>
              </a:r>
              <a:r>
                <a:rPr lang="en-US" b="1" baseline="30000" dirty="0">
                  <a:solidFill>
                    <a:schemeClr val="bg1"/>
                  </a:solidFill>
                  <a:latin typeface="+mj-lt"/>
                </a:rPr>
                <a:t>o </a:t>
              </a:r>
              <a:r>
                <a:rPr lang="en-US" b="1" dirty="0">
                  <a:solidFill>
                    <a:schemeClr val="bg1"/>
                  </a:solidFill>
                  <a:latin typeface="+mj-lt"/>
                </a:rPr>
                <a:t>c</a:t>
              </a:r>
            </a:p>
          </p:txBody>
        </p:sp>
      </p:grpSp>
      <p:grpSp>
        <p:nvGrpSpPr>
          <p:cNvPr id="18435" name="Group 12"/>
          <p:cNvGrpSpPr>
            <a:grpSpLocks/>
          </p:cNvGrpSpPr>
          <p:nvPr/>
        </p:nvGrpSpPr>
        <p:grpSpPr bwMode="auto">
          <a:xfrm>
            <a:off x="4876800" y="1600200"/>
            <a:ext cx="3733800" cy="4800600"/>
            <a:chOff x="3886200" y="1524000"/>
            <a:chExt cx="3733801" cy="4800600"/>
          </a:xfrm>
        </p:grpSpPr>
        <p:grpSp>
          <p:nvGrpSpPr>
            <p:cNvPr id="18437" name="Group 10"/>
            <p:cNvGrpSpPr>
              <a:grpSpLocks/>
            </p:cNvGrpSpPr>
            <p:nvPr/>
          </p:nvGrpSpPr>
          <p:grpSpPr bwMode="auto">
            <a:xfrm>
              <a:off x="3886200" y="1524000"/>
              <a:ext cx="3733800" cy="4800600"/>
              <a:chOff x="4343400" y="1857375"/>
              <a:chExt cx="3586163" cy="4572000"/>
            </a:xfrm>
          </p:grpSpPr>
          <p:grpSp>
            <p:nvGrpSpPr>
              <p:cNvPr id="18439" name="Group 14"/>
              <p:cNvGrpSpPr>
                <a:grpSpLocks/>
              </p:cNvGrpSpPr>
              <p:nvPr/>
            </p:nvGrpSpPr>
            <p:grpSpPr bwMode="auto">
              <a:xfrm>
                <a:off x="4343400" y="1857375"/>
                <a:ext cx="3586163" cy="4572000"/>
                <a:chOff x="5143504" y="1714488"/>
                <a:chExt cx="3143272" cy="4714908"/>
              </a:xfrm>
            </p:grpSpPr>
            <p:pic>
              <p:nvPicPr>
                <p:cNvPr id="18441" name="Picture 12" descr="IMG_0038.JPG"/>
                <p:cNvPicPr>
                  <a:picLocks noChangeAspect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5143504" y="1714488"/>
                  <a:ext cx="3143272" cy="4714908"/>
                </a:xfrm>
                <a:prstGeom prst="rect">
                  <a:avLst/>
                </a:prstGeom>
                <a:solidFill>
                  <a:srgbClr val="C00000"/>
                </a:solidFill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9703" name="TextBox 11"/>
                <p:cNvSpPr txBox="1">
                  <a:spLocks noChangeArrowheads="1"/>
                </p:cNvSpPr>
                <p:nvPr/>
              </p:nvSpPr>
              <p:spPr bwMode="auto">
                <a:xfrm>
                  <a:off x="6160524" y="3585483"/>
                  <a:ext cx="714987" cy="413179"/>
                </a:xfrm>
                <a:prstGeom prst="rect">
                  <a:avLst/>
                </a:prstGeom>
                <a:solidFill>
                  <a:srgbClr val="C0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1" hangingPunct="1">
                    <a:defRPr/>
                  </a:pPr>
                  <a:r>
                    <a:rPr lang="en-US" sz="2000" b="1" dirty="0">
                      <a:solidFill>
                        <a:schemeClr val="bg1"/>
                      </a:solidFill>
                      <a:latin typeface="+mj-lt"/>
                    </a:rPr>
                    <a:t>39</a:t>
                  </a:r>
                  <a:r>
                    <a:rPr lang="en-US" sz="2000" b="1" baseline="30000" dirty="0">
                      <a:solidFill>
                        <a:schemeClr val="bg1"/>
                      </a:solidFill>
                      <a:latin typeface="+mj-lt"/>
                    </a:rPr>
                    <a:t>o </a:t>
                  </a:r>
                  <a:r>
                    <a:rPr lang="en-US" sz="2000" b="1" dirty="0">
                      <a:solidFill>
                        <a:schemeClr val="bg1"/>
                      </a:solidFill>
                      <a:latin typeface="+mj-lt"/>
                    </a:rPr>
                    <a:t>c</a:t>
                  </a:r>
                </a:p>
              </p:txBody>
            </p:sp>
          </p:grpSp>
          <p:sp>
            <p:nvSpPr>
              <p:cNvPr id="29701" name="TextBox 13"/>
              <p:cNvSpPr txBox="1">
                <a:spLocks noChangeArrowheads="1"/>
              </p:cNvSpPr>
              <p:nvPr/>
            </p:nvSpPr>
            <p:spPr bwMode="auto">
              <a:xfrm>
                <a:off x="4489774" y="3671661"/>
                <a:ext cx="713573" cy="400655"/>
              </a:xfrm>
              <a:prstGeom prst="rect">
                <a:avLst/>
              </a:prstGeom>
              <a:solidFill>
                <a:srgbClr val="C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1" hangingPunct="1">
                  <a:defRPr/>
                </a:pPr>
                <a:r>
                  <a:rPr lang="en-US" sz="2000" b="1" dirty="0">
                    <a:solidFill>
                      <a:schemeClr val="bg1"/>
                    </a:solidFill>
                    <a:latin typeface="+mj-lt"/>
                  </a:rPr>
                  <a:t>37</a:t>
                </a:r>
                <a:r>
                  <a:rPr lang="en-US" sz="2000" b="1" baseline="30000" dirty="0">
                    <a:solidFill>
                      <a:schemeClr val="bg1"/>
                    </a:solidFill>
                    <a:latin typeface="+mj-lt"/>
                  </a:rPr>
                  <a:t>o </a:t>
                </a:r>
                <a:r>
                  <a:rPr lang="en-US" sz="2000" b="1" dirty="0">
                    <a:solidFill>
                      <a:schemeClr val="bg1"/>
                    </a:solidFill>
                    <a:latin typeface="+mj-lt"/>
                  </a:rPr>
                  <a:t>c</a:t>
                </a:r>
              </a:p>
            </p:txBody>
          </p:sp>
        </p:grpSp>
        <p:sp>
          <p:nvSpPr>
            <p:cNvPr id="12" name="TextBox 11"/>
            <p:cNvSpPr txBox="1">
              <a:spLocks noChangeArrowheads="1"/>
            </p:cNvSpPr>
            <p:nvPr/>
          </p:nvSpPr>
          <p:spPr bwMode="auto">
            <a:xfrm>
              <a:off x="6858001" y="3429000"/>
              <a:ext cx="762000" cy="400050"/>
            </a:xfrm>
            <a:prstGeom prst="rect">
              <a:avLst/>
            </a:prstGeom>
            <a:solidFill>
              <a:srgbClr val="C0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en-US" sz="2000" b="1" dirty="0">
                  <a:solidFill>
                    <a:schemeClr val="bg1"/>
                  </a:solidFill>
                  <a:latin typeface="+mj-lt"/>
                </a:rPr>
                <a:t>37</a:t>
              </a:r>
              <a:r>
                <a:rPr lang="en-US" sz="2000" b="1" baseline="30000" dirty="0">
                  <a:solidFill>
                    <a:schemeClr val="bg1"/>
                  </a:solidFill>
                  <a:latin typeface="+mj-lt"/>
                </a:rPr>
                <a:t>o </a:t>
              </a:r>
              <a:r>
                <a:rPr lang="en-US" sz="2000" b="1" dirty="0">
                  <a:solidFill>
                    <a:schemeClr val="bg1"/>
                  </a:solidFill>
                  <a:latin typeface="+mj-lt"/>
                </a:rPr>
                <a:t>c</a:t>
              </a:r>
            </a:p>
          </p:txBody>
        </p:sp>
      </p:grpSp>
      <p:cxnSp>
        <p:nvCxnSpPr>
          <p:cNvPr id="3" name="Straight Arrow Connector 2"/>
          <p:cNvCxnSpPr>
            <a:cxnSpLocks noChangeShapeType="1"/>
          </p:cNvCxnSpPr>
          <p:nvPr/>
        </p:nvCxnSpPr>
        <p:spPr bwMode="auto">
          <a:xfrm flipH="1">
            <a:off x="6019800" y="3886200"/>
            <a:ext cx="381000" cy="152400"/>
          </a:xfrm>
          <a:prstGeom prst="straightConnector1">
            <a:avLst/>
          </a:prstGeom>
          <a:noFill/>
          <a:ln w="25400">
            <a:solidFill>
              <a:srgbClr val="FF0000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ransition advClick="0" advTm="8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Monitoring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8768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mtClean="0">
                <a:solidFill>
                  <a:srgbClr val="C00000"/>
                </a:solidFill>
                <a:ea typeface="ＭＳ Ｐゴシック" pitchFamily="34" charset="-128"/>
              </a:rPr>
              <a:t>Patient</a:t>
            </a:r>
          </a:p>
          <a:p>
            <a:pPr lvl="1">
              <a:lnSpc>
                <a:spcPct val="100000"/>
              </a:lnSpc>
              <a:buFont typeface="Arial" pitchFamily="34" charset="0"/>
              <a:buChar char="–"/>
            </a:pPr>
            <a:r>
              <a:rPr lang="en-US" smtClean="0">
                <a:ea typeface="ＭＳ Ｐゴシック" pitchFamily="34" charset="-128"/>
              </a:rPr>
              <a:t>HR, RR, SAS Score, SpO2, Air entry and bubbling</a:t>
            </a:r>
          </a:p>
          <a:p>
            <a:pPr lvl="1">
              <a:lnSpc>
                <a:spcPct val="100000"/>
              </a:lnSpc>
              <a:buFont typeface="Arial" pitchFamily="34" charset="0"/>
              <a:buChar char="–"/>
            </a:pPr>
            <a:r>
              <a:rPr lang="en-US" smtClean="0">
                <a:ea typeface="ＭＳ Ｐゴシック" pitchFamily="34" charset="-128"/>
              </a:rPr>
              <a:t>CFT, Blood pressure, AF, Urine output, Abd girth</a:t>
            </a:r>
          </a:p>
          <a:p>
            <a:pPr>
              <a:lnSpc>
                <a:spcPct val="100000"/>
              </a:lnSpc>
            </a:pPr>
            <a:r>
              <a:rPr lang="en-US" smtClean="0">
                <a:solidFill>
                  <a:srgbClr val="C00000"/>
                </a:solidFill>
                <a:ea typeface="ＭＳ Ｐゴシック" pitchFamily="34" charset="-128"/>
              </a:rPr>
              <a:t>Machine</a:t>
            </a:r>
          </a:p>
          <a:p>
            <a:pPr lvl="1">
              <a:lnSpc>
                <a:spcPct val="100000"/>
              </a:lnSpc>
              <a:buFont typeface="Arial" pitchFamily="34" charset="0"/>
              <a:buChar char="–"/>
            </a:pPr>
            <a:r>
              <a:rPr lang="en-US" smtClean="0">
                <a:ea typeface="ＭＳ Ｐゴシック" pitchFamily="34" charset="-128"/>
              </a:rPr>
              <a:t>CPAP pressure, FiO2 and Flow</a:t>
            </a:r>
          </a:p>
          <a:p>
            <a:pPr lvl="1">
              <a:lnSpc>
                <a:spcPct val="100000"/>
              </a:lnSpc>
              <a:buFont typeface="Arial" pitchFamily="34" charset="0"/>
              <a:buChar char="–"/>
            </a:pPr>
            <a:r>
              <a:rPr lang="en-US" smtClean="0">
                <a:ea typeface="ＭＳ Ｐゴシック" pitchFamily="34" charset="-128"/>
              </a:rPr>
              <a:t>Water in humidifier, Bubble chamber</a:t>
            </a:r>
          </a:p>
          <a:p>
            <a:pPr lvl="1">
              <a:lnSpc>
                <a:spcPct val="100000"/>
              </a:lnSpc>
              <a:buFont typeface="Arial" pitchFamily="34" charset="0"/>
              <a:buChar char="–"/>
            </a:pPr>
            <a:r>
              <a:rPr lang="en-US" smtClean="0">
                <a:ea typeface="ＭＳ Ｐゴシック" pitchFamily="34" charset="-128"/>
              </a:rPr>
              <a:t>Condensation in circuit</a:t>
            </a:r>
          </a:p>
          <a:p>
            <a:pPr>
              <a:lnSpc>
                <a:spcPct val="100000"/>
              </a:lnSpc>
            </a:pPr>
            <a:r>
              <a:rPr lang="en-US" smtClean="0">
                <a:solidFill>
                  <a:srgbClr val="C00000"/>
                </a:solidFill>
                <a:ea typeface="ＭＳ Ｐゴシック" pitchFamily="34" charset="-128"/>
              </a:rPr>
              <a:t>Interface</a:t>
            </a:r>
          </a:p>
          <a:p>
            <a:pPr lvl="1">
              <a:lnSpc>
                <a:spcPct val="100000"/>
              </a:lnSpc>
              <a:buFont typeface="Arial" pitchFamily="34" charset="0"/>
              <a:buChar char="–"/>
            </a:pPr>
            <a:r>
              <a:rPr lang="en-US" smtClean="0">
                <a:ea typeface="ＭＳ Ｐゴシック" pitchFamily="34" charset="-128"/>
              </a:rPr>
              <a:t>Nasal injury, Cap size, Prong size, Secretions</a:t>
            </a:r>
          </a:p>
        </p:txBody>
      </p:sp>
    </p:spTree>
  </p:cSld>
  <p:clrMapOvr>
    <a:masterClrMapping/>
  </p:clrMapOvr>
  <p:transition advTm="29725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</a:rPr>
              <a:t>CXR</a:t>
            </a:r>
          </a:p>
        </p:txBody>
      </p:sp>
      <p:pic>
        <p:nvPicPr>
          <p:cNvPr id="20482" name="Picture 3" descr="DSCN139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5800" y="2279650"/>
            <a:ext cx="3814763" cy="2754313"/>
          </a:xfrm>
        </p:spPr>
      </p:pic>
      <p:pic>
        <p:nvPicPr>
          <p:cNvPr id="20483" name="Picture 4" descr="DSCN139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643438" y="2279650"/>
            <a:ext cx="3814762" cy="2754313"/>
          </a:xfrm>
        </p:spPr>
      </p:pic>
      <p:pic>
        <p:nvPicPr>
          <p:cNvPr id="20484" name="5041052C.WAV">
            <a:hlinkClick r:id="" action="ppaction://media"/>
          </p:cNvPr>
          <p:cNvPicPr>
            <a:picLocks noRot="1"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53400" y="5867400"/>
            <a:ext cx="84772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639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01000" cy="1371600"/>
          </a:xfrm>
        </p:spPr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</a:rPr>
              <a:t> Adequacy of CPAP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447800"/>
            <a:ext cx="7848600" cy="47244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sz="3200" smtClean="0">
                <a:solidFill>
                  <a:srgbClr val="C00000"/>
                </a:solidFill>
                <a:ea typeface="ＭＳ Ｐゴシック" pitchFamily="34" charset="-128"/>
              </a:rPr>
              <a:t>Satisfactory cardiorespiratory status</a:t>
            </a:r>
          </a:p>
          <a:p>
            <a:pPr eaLnBrk="1" hangingPunct="1">
              <a:lnSpc>
                <a:spcPct val="120000"/>
              </a:lnSpc>
            </a:pPr>
            <a:r>
              <a:rPr lang="en-US" smtClean="0">
                <a:ea typeface="ＭＳ Ｐゴシック" pitchFamily="34" charset="-128"/>
              </a:rPr>
              <a:t>Comfortable baby</a:t>
            </a:r>
          </a:p>
          <a:p>
            <a:pPr eaLnBrk="1" hangingPunct="1">
              <a:lnSpc>
                <a:spcPct val="120000"/>
              </a:lnSpc>
            </a:pPr>
            <a:r>
              <a:rPr lang="en-US" smtClean="0">
                <a:ea typeface="ＭＳ Ｐゴシック" pitchFamily="34" charset="-128"/>
              </a:rPr>
              <a:t>Minimal retraction, no grunt</a:t>
            </a:r>
          </a:p>
          <a:p>
            <a:pPr eaLnBrk="1" hangingPunct="1">
              <a:lnSpc>
                <a:spcPct val="120000"/>
              </a:lnSpc>
            </a:pPr>
            <a:r>
              <a:rPr lang="en-US" smtClean="0">
                <a:ea typeface="ＭＳ Ｐゴシック" pitchFamily="34" charset="-128"/>
              </a:rPr>
              <a:t>Normal capillary refill, BP</a:t>
            </a:r>
          </a:p>
          <a:p>
            <a:pPr eaLnBrk="1" hangingPunct="1">
              <a:lnSpc>
                <a:spcPct val="120000"/>
              </a:lnSpc>
            </a:pPr>
            <a:r>
              <a:rPr lang="en-US" smtClean="0">
                <a:ea typeface="ＭＳ Ｐゴシック" pitchFamily="34" charset="-128"/>
              </a:rPr>
              <a:t>Normal saturations: 90% - 94% </a:t>
            </a:r>
          </a:p>
          <a:p>
            <a:pPr eaLnBrk="1" hangingPunct="1">
              <a:lnSpc>
                <a:spcPct val="120000"/>
              </a:lnSpc>
            </a:pPr>
            <a:r>
              <a:rPr lang="en-US" smtClean="0">
                <a:ea typeface="ＭＳ Ｐゴシック" pitchFamily="34" charset="-128"/>
              </a:rPr>
              <a:t>Normal ABG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smtClean="0">
                <a:ea typeface="ＭＳ Ｐゴシック" pitchFamily="34" charset="-128"/>
              </a:rPr>
              <a:t>    (PaO</a:t>
            </a:r>
            <a:r>
              <a:rPr lang="en-US" baseline="-25000" smtClean="0">
                <a:ea typeface="ＭＳ Ｐゴシック" pitchFamily="34" charset="-128"/>
              </a:rPr>
              <a:t>2</a:t>
            </a:r>
            <a:r>
              <a:rPr lang="en-US" smtClean="0">
                <a:ea typeface="ＭＳ Ｐゴシック" pitchFamily="34" charset="-128"/>
              </a:rPr>
              <a:t> 60-80, PaCO</a:t>
            </a:r>
            <a:r>
              <a:rPr lang="en-US" baseline="-25000" smtClean="0">
                <a:ea typeface="ＭＳ Ｐゴシック" pitchFamily="34" charset="-128"/>
              </a:rPr>
              <a:t>2</a:t>
            </a:r>
            <a:r>
              <a:rPr lang="en-US" smtClean="0">
                <a:ea typeface="ＭＳ Ｐゴシック" pitchFamily="34" charset="-128"/>
              </a:rPr>
              <a:t> 40-60, pH 7.35-7.45, BE±2)</a:t>
            </a:r>
          </a:p>
        </p:txBody>
      </p:sp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6096000" y="2784475"/>
            <a:ext cx="2743200" cy="1295400"/>
          </a:xfrm>
          <a:prstGeom prst="ellipse">
            <a:avLst/>
          </a:prstGeom>
          <a:solidFill>
            <a:srgbClr val="C00000"/>
          </a:solidFill>
          <a:ln w="9525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>
              <a:solidFill>
                <a:srgbClr val="FFFFCC"/>
              </a:solidFill>
              <a:latin typeface="Calibri" pitchFamily="34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477000" y="3013075"/>
            <a:ext cx="2057400" cy="83185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400" b="1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Bubbling Breath sounds</a:t>
            </a:r>
          </a:p>
        </p:txBody>
      </p:sp>
    </p:spTree>
  </p:cSld>
  <p:clrMapOvr>
    <a:masterClrMapping/>
  </p:clrMapOvr>
  <p:transition advTm="490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</a:rPr>
              <a:t>Weaning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447800"/>
            <a:ext cx="8572500" cy="51054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Decrease FiO2  and then CPAP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Every 1 cm decrease in CPAP, aim 10% in FiO2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CPAP : 5cm &amp; FiO2 50%, maintain CPAP till FiO2 is 30%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Decrease CPAP to 4 cm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The disease process has improved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If CPAP 4 cm &amp; FiO</a:t>
            </a:r>
            <a:r>
              <a:rPr lang="en-US" baseline="-25000" dirty="0" smtClean="0">
                <a:ea typeface="+mn-ea"/>
                <a:cs typeface="+mn-cs"/>
              </a:rPr>
              <a:t>2</a:t>
            </a:r>
            <a:r>
              <a:rPr lang="en-US" dirty="0" smtClean="0">
                <a:ea typeface="+mn-ea"/>
                <a:cs typeface="+mn-cs"/>
              </a:rPr>
              <a:t> &lt; 30%  &amp; clinically well (no RD, SpO</a:t>
            </a:r>
            <a:r>
              <a:rPr lang="en-US" baseline="-25000" dirty="0" smtClean="0">
                <a:ea typeface="+mn-ea"/>
                <a:cs typeface="+mn-cs"/>
              </a:rPr>
              <a:t>2</a:t>
            </a:r>
            <a:r>
              <a:rPr lang="en-US" dirty="0" smtClean="0">
                <a:ea typeface="+mn-ea"/>
                <a:cs typeface="+mn-cs"/>
              </a:rPr>
              <a:t> &gt; 90% &amp; Normal ABG) : Remove CPAP</a:t>
            </a:r>
          </a:p>
        </p:txBody>
      </p:sp>
    </p:spTree>
    <p:custDataLst>
      <p:tags r:id="rId1"/>
    </p:custDataLst>
  </p:cSld>
  <p:clrMapOvr>
    <a:masterClrMapping/>
  </p:clrMapOvr>
  <p:transition advTm="1129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</a:rPr>
              <a:t>Procedure after the CPAP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752600"/>
            <a:ext cx="7620000" cy="3352800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140000"/>
              </a:lnSpc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Oral and Nasal suction / Saline nebulization if secretions </a:t>
            </a:r>
          </a:p>
          <a:p>
            <a:pPr eaLnBrk="1" fontAlgn="auto" hangingPunct="1">
              <a:lnSpc>
                <a:spcPct val="140000"/>
              </a:lnSpc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Watch for apneas, tachypnea, retractions and bradycardia</a:t>
            </a:r>
          </a:p>
          <a:p>
            <a:pPr eaLnBrk="1" fontAlgn="auto" hangingPunct="1">
              <a:lnSpc>
                <a:spcPct val="140000"/>
              </a:lnSpc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Frequent change in positions</a:t>
            </a:r>
          </a:p>
        </p:txBody>
      </p:sp>
    </p:spTree>
  </p:cSld>
  <p:clrMapOvr>
    <a:masterClrMapping/>
  </p:clrMapOvr>
  <p:transition advTm="4928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rgbClr val="C00000"/>
                </a:solidFill>
                <a:ea typeface="ＭＳ Ｐゴシック" pitchFamily="34" charset="-128"/>
              </a:rPr>
              <a:t>Failure of CPAP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47700" y="1600200"/>
            <a:ext cx="7848600" cy="4114800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§"/>
              <a:defRPr/>
            </a:pPr>
            <a:r>
              <a:rPr lang="en-US" sz="3200" b="1" dirty="0">
                <a:ea typeface="+mn-ea"/>
                <a:cs typeface="+mn-cs"/>
              </a:rPr>
              <a:t>Continuing retractions, grunt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§"/>
              <a:defRPr/>
            </a:pPr>
            <a:r>
              <a:rPr lang="en-US" sz="3200" b="1" dirty="0">
                <a:ea typeface="+mn-ea"/>
                <a:cs typeface="+mn-cs"/>
              </a:rPr>
              <a:t>Recurrent apneas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§"/>
              <a:defRPr/>
            </a:pPr>
            <a:r>
              <a:rPr lang="en-US" sz="3200" b="1" dirty="0">
                <a:ea typeface="+mn-ea"/>
                <a:cs typeface="+mn-cs"/>
              </a:rPr>
              <a:t>SpO</a:t>
            </a:r>
            <a:r>
              <a:rPr lang="en-US" sz="3200" b="1" baseline="-25000" dirty="0">
                <a:ea typeface="+mn-ea"/>
                <a:cs typeface="+mn-cs"/>
              </a:rPr>
              <a:t>2</a:t>
            </a:r>
            <a:r>
              <a:rPr lang="en-US" sz="3200" b="1" dirty="0">
                <a:ea typeface="+mn-ea"/>
                <a:cs typeface="+mn-cs"/>
              </a:rPr>
              <a:t> </a:t>
            </a:r>
            <a:r>
              <a:rPr lang="en-US" sz="3200" b="1" dirty="0" smtClean="0">
                <a:ea typeface="+mn-ea"/>
                <a:cs typeface="+mn-cs"/>
              </a:rPr>
              <a:t>&lt;90 %/ </a:t>
            </a:r>
            <a:r>
              <a:rPr lang="en-US" sz="3200" b="1" dirty="0">
                <a:ea typeface="+mn-ea"/>
                <a:cs typeface="+mn-cs"/>
              </a:rPr>
              <a:t>PaO</a:t>
            </a:r>
            <a:r>
              <a:rPr lang="en-US" sz="3200" b="1" baseline="-25000" dirty="0">
                <a:ea typeface="+mn-ea"/>
                <a:cs typeface="+mn-cs"/>
              </a:rPr>
              <a:t>2</a:t>
            </a:r>
            <a:r>
              <a:rPr lang="en-US" sz="3200" b="1" dirty="0">
                <a:ea typeface="+mn-ea"/>
                <a:cs typeface="+mn-cs"/>
              </a:rPr>
              <a:t> &lt; 50 : PEEP &gt; 7 &amp; FiO</a:t>
            </a:r>
            <a:r>
              <a:rPr lang="en-US" sz="3200" b="1" baseline="-25000" dirty="0">
                <a:ea typeface="+mn-ea"/>
                <a:cs typeface="+mn-cs"/>
              </a:rPr>
              <a:t>2</a:t>
            </a:r>
            <a:r>
              <a:rPr lang="en-US" sz="3200" b="1" dirty="0">
                <a:ea typeface="+mn-ea"/>
                <a:cs typeface="+mn-cs"/>
              </a:rPr>
              <a:t> &gt;60%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§"/>
              <a:defRPr/>
            </a:pPr>
            <a:r>
              <a:rPr lang="en-US" sz="3200" b="1" dirty="0">
                <a:ea typeface="+mn-ea"/>
                <a:cs typeface="+mn-cs"/>
              </a:rPr>
              <a:t>PaCO</a:t>
            </a:r>
            <a:r>
              <a:rPr lang="en-US" sz="3200" b="1" baseline="-25000" dirty="0">
                <a:ea typeface="+mn-ea"/>
                <a:cs typeface="+mn-cs"/>
              </a:rPr>
              <a:t>2</a:t>
            </a:r>
            <a:r>
              <a:rPr lang="en-US" sz="3200" b="1" dirty="0">
                <a:ea typeface="+mn-ea"/>
                <a:cs typeface="+mn-cs"/>
              </a:rPr>
              <a:t> &gt; 55, Poor respiratory efforts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§"/>
              <a:defRPr/>
            </a:pPr>
            <a:r>
              <a:rPr lang="en-US" sz="3200" b="1" dirty="0">
                <a:ea typeface="+mn-ea"/>
                <a:cs typeface="+mn-cs"/>
              </a:rPr>
              <a:t>Baby not tolerating CPAP</a:t>
            </a:r>
          </a:p>
        </p:txBody>
      </p:sp>
    </p:spTree>
  </p:cSld>
  <p:clrMapOvr>
    <a:masterClrMapping/>
  </p:clrMapOvr>
  <p:transition advTm="48387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34" charset="-128"/>
              </a:rPr>
              <a:t>Reasons for Failure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1676400"/>
            <a:ext cx="5029200" cy="3505200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130000"/>
              </a:lnSpc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Failure of the CPAP system</a:t>
            </a:r>
          </a:p>
          <a:p>
            <a:pPr eaLnBrk="1" fontAlgn="auto" hangingPunct="1">
              <a:lnSpc>
                <a:spcPct val="130000"/>
              </a:lnSpc>
              <a:spcAft>
                <a:spcPts val="0"/>
              </a:spcAft>
              <a:defRPr/>
            </a:pPr>
            <a:r>
              <a:rPr lang="en-US" dirty="0" smtClean="0">
                <a:ea typeface="+mn-ea"/>
                <a:cs typeface="+mn-cs"/>
              </a:rPr>
              <a:t>Worsening of baby </a:t>
            </a:r>
          </a:p>
          <a:p>
            <a:pPr lvl="1" eaLnBrk="1" fontAlgn="auto" hangingPunct="1">
              <a:lnSpc>
                <a:spcPct val="130000"/>
              </a:lnSpc>
              <a:spcAft>
                <a:spcPts val="0"/>
              </a:spcAft>
              <a:buFont typeface="Calibri" pitchFamily="34" charset="0"/>
              <a:buChar char="̶"/>
              <a:defRPr/>
            </a:pPr>
            <a:r>
              <a:rPr lang="en-US" dirty="0" smtClean="0">
                <a:ea typeface="+mn-ea"/>
              </a:rPr>
              <a:t>Respiratory</a:t>
            </a:r>
          </a:p>
          <a:p>
            <a:pPr lvl="1" eaLnBrk="1" fontAlgn="auto" hangingPunct="1">
              <a:lnSpc>
                <a:spcPct val="130000"/>
              </a:lnSpc>
              <a:spcAft>
                <a:spcPts val="0"/>
              </a:spcAft>
              <a:buFont typeface="Calibri" pitchFamily="34" charset="0"/>
              <a:buChar char="̶"/>
              <a:defRPr/>
            </a:pPr>
            <a:r>
              <a:rPr lang="en-US" dirty="0" smtClean="0">
                <a:ea typeface="+mn-ea"/>
              </a:rPr>
              <a:t>Cardiovascular</a:t>
            </a:r>
          </a:p>
          <a:p>
            <a:pPr lvl="1" eaLnBrk="1" fontAlgn="auto" hangingPunct="1">
              <a:lnSpc>
                <a:spcPct val="130000"/>
              </a:lnSpc>
              <a:spcAft>
                <a:spcPts val="0"/>
              </a:spcAft>
              <a:buFont typeface="Calibri" pitchFamily="34" charset="0"/>
              <a:buChar char="̶"/>
              <a:defRPr/>
            </a:pPr>
            <a:r>
              <a:rPr lang="en-US" dirty="0" smtClean="0">
                <a:ea typeface="+mn-ea"/>
              </a:rPr>
              <a:t>Neurological</a:t>
            </a:r>
          </a:p>
        </p:txBody>
      </p:sp>
    </p:spTree>
  </p:cSld>
  <p:clrMapOvr>
    <a:masterClrMapping/>
  </p:clrMapOvr>
  <p:transition advTm="41479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Summary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762000" y="1371600"/>
            <a:ext cx="7696200" cy="4953000"/>
          </a:xfrm>
        </p:spPr>
        <p:txBody>
          <a:bodyPr/>
          <a:lstStyle/>
          <a:p>
            <a:pPr>
              <a:lnSpc>
                <a:spcPct val="200000"/>
              </a:lnSpc>
              <a:defRPr/>
            </a:pPr>
            <a:r>
              <a:rPr lang="en-IN" dirty="0" smtClean="0">
                <a:ea typeface="+mn-ea"/>
                <a:cs typeface="+mn-cs"/>
              </a:rPr>
              <a:t>Titration</a:t>
            </a:r>
          </a:p>
          <a:p>
            <a:pPr lvl="1">
              <a:buFont typeface="Calibri" pitchFamily="34" charset="0"/>
              <a:buChar char="̶"/>
              <a:defRPr/>
            </a:pPr>
            <a:r>
              <a:rPr lang="en-IN" dirty="0"/>
              <a:t>Flow 		Bubbling</a:t>
            </a:r>
          </a:p>
          <a:p>
            <a:pPr lvl="1">
              <a:buFont typeface="Calibri" pitchFamily="34" charset="0"/>
              <a:buChar char="̶"/>
              <a:defRPr/>
            </a:pPr>
            <a:r>
              <a:rPr lang="en-IN"/>
              <a:t>FiO2		SpO2</a:t>
            </a:r>
          </a:p>
          <a:p>
            <a:pPr lvl="1">
              <a:buFont typeface="Calibri" pitchFamily="34" charset="0"/>
              <a:buChar char="̶"/>
              <a:defRPr/>
            </a:pPr>
            <a:r>
              <a:rPr lang="en-IN" smtClean="0">
                <a:ea typeface="+mn-ea"/>
              </a:rPr>
              <a:t>CPAP</a:t>
            </a:r>
            <a:r>
              <a:rPr lang="en-IN" dirty="0" smtClean="0">
                <a:ea typeface="+mn-ea"/>
              </a:rPr>
              <a:t>		Recessions/CXR</a:t>
            </a:r>
          </a:p>
          <a:p>
            <a:pPr>
              <a:lnSpc>
                <a:spcPct val="200000"/>
              </a:lnSpc>
              <a:defRPr/>
            </a:pPr>
            <a:r>
              <a:rPr lang="en-IN" dirty="0" smtClean="0">
                <a:ea typeface="+mn-ea"/>
                <a:cs typeface="+mn-cs"/>
              </a:rPr>
              <a:t>Proportionality of FiO2 and CPAP</a:t>
            </a:r>
          </a:p>
          <a:p>
            <a:pPr>
              <a:lnSpc>
                <a:spcPct val="200000"/>
              </a:lnSpc>
              <a:defRPr/>
            </a:pPr>
            <a:r>
              <a:rPr lang="en-IN" dirty="0" smtClean="0">
                <a:ea typeface="+mn-ea"/>
                <a:cs typeface="+mn-cs"/>
              </a:rPr>
              <a:t>Systematic evaluation: Failure of CPAP</a:t>
            </a:r>
            <a:endParaRPr lang="en-IN" dirty="0">
              <a:ea typeface="+mn-ea"/>
              <a:cs typeface="+mn-cs"/>
            </a:endParaRPr>
          </a:p>
        </p:txBody>
      </p:sp>
    </p:spTree>
  </p:cSld>
  <p:clrMapOvr>
    <a:masterClrMapping/>
  </p:clrMapOvr>
  <p:transition advTm="1854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9|1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9.1|7.5|18.1|17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</TotalTime>
  <Words>406</Words>
  <Application>Microsoft Macintosh PowerPoint</Application>
  <PresentationFormat>On-screen Show (4:3)</PresentationFormat>
  <Paragraphs>92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ＭＳ Ｐゴシック</vt:lpstr>
      <vt:lpstr>Calibri</vt:lpstr>
      <vt:lpstr>Wingdings</vt:lpstr>
      <vt:lpstr>Office Theme</vt:lpstr>
      <vt:lpstr>CPAP Maintenance and monitoring</vt:lpstr>
      <vt:lpstr>Maintenance and Monitoring</vt:lpstr>
      <vt:lpstr>CPAP and FiO2: Proportionality</vt:lpstr>
      <vt:lpstr>CPAP</vt:lpstr>
      <vt:lpstr>Warming and Humidification</vt:lpstr>
      <vt:lpstr>Humidifier</vt:lpstr>
      <vt:lpstr>Monitoring</vt:lpstr>
      <vt:lpstr>CXR</vt:lpstr>
      <vt:lpstr> Adequacy of CPAP</vt:lpstr>
      <vt:lpstr>Weaning</vt:lpstr>
      <vt:lpstr>Procedure after the CPAP</vt:lpstr>
      <vt:lpstr>Failure of CPAP</vt:lpstr>
      <vt:lpstr>Reasons for Failure</vt:lpstr>
      <vt:lpstr>Summary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Shock in Newborn</dc:title>
  <dc:creator>srinivas</dc:creator>
  <cp:lastModifiedBy>JKSM</cp:lastModifiedBy>
  <cp:revision>144</cp:revision>
  <dcterms:created xsi:type="dcterms:W3CDTF">2006-08-16T00:00:00Z</dcterms:created>
  <dcterms:modified xsi:type="dcterms:W3CDTF">2017-10-17T10:53:04Z</dcterms:modified>
</cp:coreProperties>
</file>