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64" r:id="rId4"/>
    <p:sldId id="265" r:id="rId5"/>
    <p:sldId id="266" r:id="rId6"/>
    <p:sldId id="267" r:id="rId7"/>
    <p:sldId id="268" r:id="rId8"/>
    <p:sldId id="269" r:id="rId9"/>
    <p:sldId id="272" r:id="rId10"/>
    <p:sldId id="270" r:id="rId11"/>
    <p:sldId id="273" r:id="rId12"/>
    <p:sldId id="271" r:id="rId13"/>
    <p:sldId id="263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1201" autoAdjust="0"/>
    <p:restoredTop sz="94660"/>
  </p:normalViewPr>
  <p:slideViewPr>
    <p:cSldViewPr snapToGrid="0">
      <p:cViewPr varScale="1">
        <p:scale>
          <a:sx n="73" d="100"/>
          <a:sy n="73" d="100"/>
        </p:scale>
        <p:origin x="-74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0AF0957-7368-43AA-A4E1-864C105768F4}" type="datetimeFigureOut">
              <a:rPr lang="en-US" smtClean="0"/>
              <a:pPr/>
              <a:t>10/16/2017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B64DA9-A93D-43EB-BE1C-172ED9A9A2B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1537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252671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IN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64835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4004326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754223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19148853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5882104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8894097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8665162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IN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7585158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2452552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3171970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IN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640251-784E-4BE2-9FA1-1D3AC194DDB9}" type="datetimeFigureOut">
              <a:rPr lang="en-IN" smtClean="0"/>
              <a:pPr/>
              <a:t>16-10-2017</a:t>
            </a:fld>
            <a:endParaRPr lang="en-IN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IN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1EE9B-7953-42B5-8CDC-EB036CF4ED72}" type="slidenum">
              <a:rPr lang="en-IN" smtClean="0"/>
              <a:pPr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xmlns="" val="626973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jpeg"/><Relationship Id="rId11" Type="http://schemas.openxmlformats.org/officeDocument/2006/relationships/image" Target="../media/image17.png"/><Relationship Id="rId5" Type="http://schemas.openxmlformats.org/officeDocument/2006/relationships/image" Target="../media/image11.jpeg"/><Relationship Id="rId10" Type="http://schemas.openxmlformats.org/officeDocument/2006/relationships/image" Target="../media/image16.pn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1579" y="0"/>
            <a:ext cx="11069053" cy="2387600"/>
          </a:xfrm>
        </p:spPr>
        <p:txBody>
          <a:bodyPr>
            <a:normAutofit/>
          </a:bodyPr>
          <a:lstStyle/>
          <a:p>
            <a:r>
              <a:rPr lang="en-IN" sz="5000" b="1" dirty="0">
                <a:latin typeface="Constantia" panose="02030602050306030303" pitchFamily="18" charset="0"/>
              </a:rPr>
              <a:t>Barrier nursing</a:t>
            </a:r>
            <a:endParaRPr lang="en-IN" sz="5000" dirty="0">
              <a:latin typeface="Constantia" panose="02030602050306030303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6424" y="2875190"/>
            <a:ext cx="9144000" cy="1655762"/>
          </a:xfrm>
        </p:spPr>
        <p:txBody>
          <a:bodyPr>
            <a:noAutofit/>
          </a:bodyPr>
          <a:lstStyle/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Dr Shiv </a:t>
            </a:r>
            <a:r>
              <a:rPr lang="en-IN" sz="2200" b="1" dirty="0" err="1">
                <a:latin typeface="Arial" panose="020B0604020202020204" pitchFamily="34" charset="0"/>
                <a:cs typeface="Arial" panose="020B0604020202020204" pitchFamily="34" charset="0"/>
              </a:rPr>
              <a:t>Sajan</a:t>
            </a:r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 Saini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MD, DM (Neonatology)</a:t>
            </a:r>
          </a:p>
          <a:p>
            <a:endParaRPr lang="en-IN" sz="2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Assistant Professor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Department of Pediatrics,</a:t>
            </a:r>
          </a:p>
          <a:p>
            <a:r>
              <a:rPr lang="en-IN" sz="2200" b="1" dirty="0">
                <a:latin typeface="Arial" panose="020B0604020202020204" pitchFamily="34" charset="0"/>
                <a:cs typeface="Arial" panose="020B0604020202020204" pitchFamily="34" charset="0"/>
              </a:rPr>
              <a:t>PGIMER, Chandigarh</a:t>
            </a:r>
          </a:p>
        </p:txBody>
      </p:sp>
    </p:spTree>
    <p:extLst>
      <p:ext uri="{BB962C8B-B14F-4D97-AF65-F5344CB8AC3E}">
        <p14:creationId xmlns:p14="http://schemas.microsoft.com/office/powerpoint/2010/main" xmlns="" val="20149873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Introduction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>
              <a:buFont typeface="Wingdings" panose="05000000000000000000" pitchFamily="2" charset="2"/>
              <a:buChar char="ü"/>
            </a:pPr>
            <a:r>
              <a:rPr lang="en-IN" dirty="0"/>
              <a:t>Routinely infected neonates</a:t>
            </a:r>
          </a:p>
          <a:p>
            <a:pPr lvl="1"/>
            <a:r>
              <a:rPr lang="en-IN" dirty="0"/>
              <a:t>Universal precautions</a:t>
            </a:r>
          </a:p>
          <a:p>
            <a:pPr lvl="0"/>
            <a:endParaRPr lang="en-IN" sz="1400" dirty="0"/>
          </a:p>
          <a:p>
            <a:pPr lvl="0">
              <a:buFont typeface="Wingdings" panose="05000000000000000000" pitchFamily="2" charset="2"/>
              <a:buChar char="ü"/>
            </a:pPr>
            <a:r>
              <a:rPr lang="en-IN" dirty="0"/>
              <a:t>Under certain situations - more stringent measures needed</a:t>
            </a:r>
          </a:p>
          <a:p>
            <a:pPr lvl="1"/>
            <a:r>
              <a:rPr lang="en-IN" dirty="0"/>
              <a:t>Highly contagious infections </a:t>
            </a:r>
          </a:p>
          <a:p>
            <a:pPr lvl="1"/>
            <a:r>
              <a:rPr lang="en-IN" dirty="0"/>
              <a:t>Multidrug resistant organisms</a:t>
            </a:r>
          </a:p>
          <a:p>
            <a:pPr lvl="1"/>
            <a:r>
              <a:rPr lang="en-IN" dirty="0"/>
              <a:t>Immuno-compromised patients</a:t>
            </a:r>
          </a:p>
          <a:p>
            <a:pPr lvl="0"/>
            <a:endParaRPr lang="en-IN" sz="1400" dirty="0"/>
          </a:p>
          <a:p>
            <a:pPr>
              <a:buFont typeface="Wingdings" panose="05000000000000000000" pitchFamily="2" charset="2"/>
              <a:buChar char="ü"/>
            </a:pPr>
            <a:r>
              <a:rPr lang="en-IN" dirty="0"/>
              <a:t>Barrier nursing is a set of interventions consisting of stringent infection control practices so as to prevent spread of infections in such situations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xmlns="" val="2716719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Learning objectives </a:t>
            </a:r>
            <a:endParaRPr lang="en-IN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lnSpc>
                <a:spcPct val="200000"/>
              </a:lnSpc>
            </a:pPr>
            <a:r>
              <a:rPr lang="en-IN" dirty="0"/>
              <a:t>The concepts of barrier nursing</a:t>
            </a:r>
          </a:p>
          <a:p>
            <a:pPr lvl="0">
              <a:lnSpc>
                <a:spcPct val="200000"/>
              </a:lnSpc>
            </a:pPr>
            <a:r>
              <a:rPr lang="en-IN" dirty="0"/>
              <a:t>Contact prevention</a:t>
            </a:r>
          </a:p>
          <a:p>
            <a:pPr lvl="0">
              <a:lnSpc>
                <a:spcPct val="200000"/>
              </a:lnSpc>
            </a:pPr>
            <a:r>
              <a:rPr lang="en-IN" dirty="0"/>
              <a:t>Personal protective equipment</a:t>
            </a:r>
          </a:p>
          <a:p>
            <a:pPr lvl="0">
              <a:lnSpc>
                <a:spcPct val="200000"/>
              </a:lnSpc>
            </a:pPr>
            <a:r>
              <a:rPr lang="en-IN" dirty="0"/>
              <a:t>Respiratory prevention</a:t>
            </a:r>
          </a:p>
        </p:txBody>
      </p:sp>
    </p:spTree>
    <p:extLst>
      <p:ext uri="{BB962C8B-B14F-4D97-AF65-F5344CB8AC3E}">
        <p14:creationId xmlns:p14="http://schemas.microsoft.com/office/powerpoint/2010/main" xmlns="" val="15314901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Barrier nursing concept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IN" dirty="0"/>
              <a:t>Set of interventions </a:t>
            </a:r>
          </a:p>
          <a:p>
            <a:pPr lvl="1"/>
            <a:r>
              <a:rPr lang="en-IN" dirty="0"/>
              <a:t>Stringent infection control practices</a:t>
            </a:r>
          </a:p>
          <a:p>
            <a:pPr lvl="1"/>
            <a:r>
              <a:rPr lang="en-IN" dirty="0"/>
              <a:t>Prevents spread to other neonates/ healthcare workers</a:t>
            </a:r>
          </a:p>
          <a:p>
            <a:endParaRPr lang="en-IN" dirty="0"/>
          </a:p>
          <a:p>
            <a:pPr>
              <a:buFont typeface="Wingdings" panose="05000000000000000000" pitchFamily="2" charset="2"/>
              <a:buChar char="ü"/>
            </a:pPr>
            <a:r>
              <a:rPr lang="en-IN" dirty="0"/>
              <a:t>Spread of infections through</a:t>
            </a:r>
          </a:p>
          <a:p>
            <a:pPr lvl="1"/>
            <a:r>
              <a:rPr lang="en-IN" dirty="0"/>
              <a:t>contaminated surfaces or hands, fomites, droplets, inhaling aerosols, etc.</a:t>
            </a:r>
          </a:p>
          <a:p>
            <a:pPr lvl="1"/>
            <a:endParaRPr lang="en-IN" dirty="0"/>
          </a:p>
          <a:p>
            <a:pPr>
              <a:buFont typeface="Wingdings" panose="05000000000000000000" pitchFamily="2" charset="2"/>
              <a:buChar char="ü"/>
            </a:pPr>
            <a:r>
              <a:rPr lang="en-IN" dirty="0"/>
              <a:t>Aim is to prevent spread</a:t>
            </a:r>
          </a:p>
          <a:p>
            <a:pPr lvl="1"/>
            <a:r>
              <a:rPr lang="en-IN" dirty="0"/>
              <a:t>from one baby to another </a:t>
            </a:r>
          </a:p>
          <a:p>
            <a:pPr lvl="1"/>
            <a:r>
              <a:rPr lang="en-IN" dirty="0"/>
              <a:t>to medical staff</a:t>
            </a:r>
          </a:p>
          <a:p>
            <a:pPr lvl="1"/>
            <a:r>
              <a:rPr lang="en-IN" dirty="0"/>
              <a:t>outside of unit and hospital </a:t>
            </a:r>
          </a:p>
        </p:txBody>
      </p:sp>
    </p:spTree>
    <p:extLst>
      <p:ext uri="{BB962C8B-B14F-4D97-AF65-F5344CB8AC3E}">
        <p14:creationId xmlns:p14="http://schemas.microsoft.com/office/powerpoint/2010/main" xmlns="" val="38250415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Universal precautions</a:t>
            </a:r>
            <a:endParaRPr lang="en-US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Standard precautions exercised during routine nursing care</a:t>
            </a:r>
          </a:p>
          <a:p>
            <a:endParaRPr lang="en-IN" dirty="0"/>
          </a:p>
          <a:p>
            <a:r>
              <a:rPr lang="en-IN" dirty="0"/>
              <a:t>Assume everyone infected</a:t>
            </a:r>
          </a:p>
          <a:p>
            <a:endParaRPr lang="en-IN" dirty="0"/>
          </a:p>
          <a:p>
            <a:r>
              <a:rPr lang="en-IN" dirty="0"/>
              <a:t>Includes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Hand hygiene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Use of gloves, gowns, masks during handling patients' body fluids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Prevention of fomites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 err="1"/>
              <a:t>Disinfecton</a:t>
            </a:r>
            <a:r>
              <a:rPr lang="en-IN" dirty="0"/>
              <a:t> of anything which comes in contact with the baby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275799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 err="1">
                <a:latin typeface="+mn-lt"/>
              </a:rPr>
              <a:t>Cohorting</a:t>
            </a:r>
            <a:endParaRPr lang="en-US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50000"/>
              </a:lnSpc>
              <a:buNone/>
            </a:pPr>
            <a:r>
              <a:rPr lang="en-US" b="1" dirty="0"/>
              <a:t>For multidrug infections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Universal precautions - strengthened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Neonate(s) </a:t>
            </a:r>
            <a:r>
              <a:rPr lang="en-IN" dirty="0" err="1"/>
              <a:t>cohorted</a:t>
            </a:r>
            <a:r>
              <a:rPr lang="en-IN" dirty="0"/>
              <a:t> away from rest of the neonates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Separate health care professionals 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Appropriate PPE</a:t>
            </a:r>
          </a:p>
          <a:p>
            <a:pPr lvl="1">
              <a:lnSpc>
                <a:spcPct val="150000"/>
              </a:lnSpc>
            </a:pPr>
            <a:r>
              <a:rPr lang="en-IN" dirty="0"/>
              <a:t>Separate biomedical waste disposal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0428417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Body substance isolation</a:t>
            </a:r>
            <a:endParaRPr lang="en-US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Body fluids handling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After donning appropriate PPE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/>
              <a:t>Discard in yellow bin</a:t>
            </a:r>
          </a:p>
          <a:p>
            <a:endParaRPr lang="en-IN" dirty="0"/>
          </a:p>
          <a:p>
            <a:r>
              <a:rPr lang="en-IN" dirty="0"/>
              <a:t>If secretions or excreta are highly contagious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Special way to </a:t>
            </a:r>
            <a:r>
              <a:rPr lang="en-IN" dirty="0" err="1"/>
              <a:t>donn</a:t>
            </a:r>
            <a:r>
              <a:rPr lang="en-IN" dirty="0"/>
              <a:t> PPE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Special way to discard PPE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Each neonate requires separate PPE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Appropriate separate biomedical disposal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74394268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Donning Personal Protective Equipment</a:t>
            </a:r>
            <a:endParaRPr lang="en-US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ct val="30000"/>
              </a:spcBef>
              <a:buClrTx/>
            </a:pPr>
            <a:r>
              <a:rPr lang="en-US" dirty="0"/>
              <a:t>Firstly, gown </a:t>
            </a:r>
          </a:p>
          <a:p>
            <a:pPr>
              <a:lnSpc>
                <a:spcPct val="150000"/>
              </a:lnSpc>
              <a:spcBef>
                <a:spcPct val="30000"/>
              </a:spcBef>
              <a:buClrTx/>
            </a:pPr>
            <a:r>
              <a:rPr lang="en-US" dirty="0"/>
              <a:t>Mask or respirator</a:t>
            </a:r>
          </a:p>
          <a:p>
            <a:pPr>
              <a:lnSpc>
                <a:spcPct val="150000"/>
              </a:lnSpc>
              <a:spcBef>
                <a:spcPct val="30000"/>
              </a:spcBef>
              <a:buClrTx/>
            </a:pPr>
            <a:r>
              <a:rPr lang="en-US" dirty="0"/>
              <a:t>Goggles or face shield</a:t>
            </a:r>
          </a:p>
          <a:p>
            <a:pPr>
              <a:lnSpc>
                <a:spcPct val="150000"/>
              </a:lnSpc>
              <a:spcBef>
                <a:spcPct val="30000"/>
              </a:spcBef>
              <a:buClrTx/>
            </a:pPr>
            <a:r>
              <a:rPr lang="en-US" dirty="0"/>
              <a:t>Gloves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12886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24435" y="365125"/>
            <a:ext cx="11053483" cy="1325563"/>
          </a:xfrm>
        </p:spPr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Personal protective equipment - Donning</a:t>
            </a:r>
            <a:endParaRPr lang="en-IN" sz="4800" dirty="0">
              <a:latin typeface="+mn-lt"/>
            </a:endParaRPr>
          </a:p>
        </p:txBody>
      </p:sp>
      <p:pic>
        <p:nvPicPr>
          <p:cNvPr id="5" name="Picture 5" descr="1A_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4633" y="2038411"/>
            <a:ext cx="1941512" cy="2424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1B_col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3193" y="4226886"/>
            <a:ext cx="1941512" cy="2349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2C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94032" y="1927789"/>
            <a:ext cx="1926022" cy="2205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0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303469" y="4091743"/>
            <a:ext cx="2250739" cy="261978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5" descr="3A_color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4208" y="1550866"/>
            <a:ext cx="2173287" cy="2212975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10" descr="4B_up arrow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21018" y="4170935"/>
            <a:ext cx="2176462" cy="231616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 descr="5A_colo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81850" y="1873809"/>
            <a:ext cx="2351478" cy="180822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Straight Arrow Connector 12"/>
          <p:cNvCxnSpPr/>
          <p:nvPr/>
        </p:nvCxnSpPr>
        <p:spPr>
          <a:xfrm>
            <a:off x="1067727" y="4853354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 flipV="1">
            <a:off x="3533407" y="3900338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4851967" y="4170935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5825982" y="3545104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 flipV="1">
            <a:off x="9661649" y="3760111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8122187" y="4041981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225450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+mn-lt"/>
              </a:rPr>
              <a:t>Removing PPE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ct val="30000"/>
              </a:spcBef>
            </a:pPr>
            <a:r>
              <a:rPr lang="en-US" dirty="0"/>
              <a:t>Gloves</a:t>
            </a:r>
          </a:p>
          <a:p>
            <a:pPr>
              <a:lnSpc>
                <a:spcPct val="150000"/>
              </a:lnSpc>
              <a:spcBef>
                <a:spcPct val="30000"/>
              </a:spcBef>
            </a:pPr>
            <a:r>
              <a:rPr lang="en-US" dirty="0"/>
              <a:t>Face shield or goggles</a:t>
            </a:r>
          </a:p>
          <a:p>
            <a:pPr>
              <a:lnSpc>
                <a:spcPct val="150000"/>
              </a:lnSpc>
              <a:spcBef>
                <a:spcPct val="30000"/>
              </a:spcBef>
            </a:pPr>
            <a:r>
              <a:rPr lang="en-US" dirty="0"/>
              <a:t>Gown</a:t>
            </a:r>
          </a:p>
          <a:p>
            <a:pPr>
              <a:lnSpc>
                <a:spcPct val="150000"/>
              </a:lnSpc>
              <a:spcBef>
                <a:spcPct val="30000"/>
              </a:spcBef>
            </a:pPr>
            <a:r>
              <a:rPr lang="en-US" dirty="0"/>
              <a:t>Mask or respirator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2924515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800" b="1" dirty="0">
                <a:latin typeface="+mn-lt"/>
              </a:rPr>
              <a:t>Removing PPE- steps</a:t>
            </a:r>
            <a:endParaRPr lang="en-IN" sz="4800" b="1" dirty="0">
              <a:latin typeface="+mn-lt"/>
            </a:endParaRPr>
          </a:p>
        </p:txBody>
      </p:sp>
      <p:pic>
        <p:nvPicPr>
          <p:cNvPr id="5" name="Picture 4" descr="6A_col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2478" y="1639915"/>
            <a:ext cx="1642015" cy="2374641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6" descr="6B_col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22774" y="3944524"/>
            <a:ext cx="1733938" cy="2782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7A_color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37512" y="1797984"/>
            <a:ext cx="1942452" cy="2011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 descr="7B_colo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51321" y="4700638"/>
            <a:ext cx="2345115" cy="1681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5656562" y="1690381"/>
            <a:ext cx="2503487" cy="2466975"/>
            <a:chOff x="601" y="1084"/>
            <a:chExt cx="1577" cy="1554"/>
          </a:xfrm>
        </p:grpSpPr>
        <p:pic>
          <p:nvPicPr>
            <p:cNvPr id="10" name="Picture 6" descr="8A_color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" y="1084"/>
              <a:ext cx="880" cy="1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7" descr="8B_color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35" y="1084"/>
              <a:ext cx="643" cy="155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" name="Picture 8" descr="8C_color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91738" y="4299889"/>
            <a:ext cx="1682750" cy="2449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8" descr="9A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3428" y="464107"/>
            <a:ext cx="2400422" cy="1900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3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3428" y="2672610"/>
            <a:ext cx="2017920" cy="2151429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23428" y="4578569"/>
            <a:ext cx="2298615" cy="2267636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Straight Arrow Connector 15"/>
          <p:cNvCxnSpPr/>
          <p:nvPr/>
        </p:nvCxnSpPr>
        <p:spPr>
          <a:xfrm>
            <a:off x="1421737" y="3619371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 flipV="1">
            <a:off x="2556434" y="3939919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4092710" y="4084821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V="1">
            <a:off x="5528825" y="4213775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 flipV="1">
            <a:off x="9172193" y="4028405"/>
            <a:ext cx="321249" cy="27385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8122187" y="4041981"/>
            <a:ext cx="197662" cy="2579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56649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Airborne precautions</a:t>
            </a:r>
            <a:endParaRPr lang="en-US" sz="4800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 cases of </a:t>
            </a:r>
            <a:r>
              <a:rPr lang="en-IN" dirty="0"/>
              <a:t>airborne transmission of infectious agents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IN" dirty="0"/>
              <a:t>Airborne droplet residue (5 µm or smaller)</a:t>
            </a:r>
          </a:p>
          <a:p>
            <a:endParaRPr lang="en-IN" dirty="0"/>
          </a:p>
          <a:p>
            <a:r>
              <a:rPr lang="en-IN" dirty="0"/>
              <a:t>Special air handling and negative pressure ventilation of the room</a:t>
            </a:r>
          </a:p>
          <a:p>
            <a:endParaRPr lang="en-IN" dirty="0"/>
          </a:p>
          <a:p>
            <a:r>
              <a:rPr lang="en-IN" dirty="0"/>
              <a:t>Generally not available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1868676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IN" sz="4800" b="1" dirty="0">
                <a:latin typeface="+mn-lt"/>
              </a:rPr>
              <a:t>Summary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09058"/>
            <a:ext cx="10515600" cy="4351338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1200"/>
              </a:spcAft>
              <a:tabLst>
                <a:tab pos="457200" algn="l"/>
              </a:tabLst>
            </a:pPr>
            <a:r>
              <a:rPr lang="en-IN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Barrier nursing is an effective way of preventing infection spread within SNCU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1200"/>
              </a:spcAft>
              <a:tabLst>
                <a:tab pos="457200" algn="l"/>
              </a:tabLst>
            </a:pPr>
            <a:r>
              <a:rPr lang="en-IN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Universal precautions should be exercised during usual SNCU care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Bef>
                <a:spcPts val="600"/>
              </a:spcBef>
              <a:spcAft>
                <a:spcPts val="1200"/>
              </a:spcAft>
              <a:tabLst>
                <a:tab pos="457200" algn="l"/>
              </a:tabLst>
            </a:pPr>
            <a:r>
              <a:rPr lang="en-IN" sz="24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 case of neonates with highly contagious infections, appropriate PPE should be worn in addition. The particular sequence of donning and removal of PPE must be adhered to</a:t>
            </a:r>
            <a:endParaRPr lang="en-US" sz="24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r>
              <a:rPr lang="en-IN" sz="2400" dirty="0">
                <a:latin typeface="Calibri" panose="020F0502020204030204" pitchFamily="34" charset="0"/>
                <a:ea typeface="Times New Roman" panose="02020603050405020304" pitchFamily="18" charset="0"/>
                <a:cs typeface="Latha" panose="020B0604020202020204" pitchFamily="34" charset="0"/>
              </a:rPr>
              <a:t>Respiratory isolation is required for infections with the risk of airborne transmission</a:t>
            </a:r>
            <a:endParaRPr lang="en-IN" sz="2400" dirty="0"/>
          </a:p>
        </p:txBody>
      </p:sp>
    </p:spTree>
    <p:extLst>
      <p:ext uri="{BB962C8B-B14F-4D97-AF65-F5344CB8AC3E}">
        <p14:creationId xmlns:p14="http://schemas.microsoft.com/office/powerpoint/2010/main" xmlns="" val="990078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418</TotalTime>
  <Words>372</Words>
  <Application>Microsoft Office PowerPoint</Application>
  <PresentationFormat>Custom</PresentationFormat>
  <Paragraphs>85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Barrier nursing</vt:lpstr>
      <vt:lpstr>Introduction</vt:lpstr>
      <vt:lpstr>Learning objectives </vt:lpstr>
      <vt:lpstr>Barrier nursing concept</vt:lpstr>
      <vt:lpstr>Universal precautions</vt:lpstr>
      <vt:lpstr>Cohorting</vt:lpstr>
      <vt:lpstr>Body substance isolation</vt:lpstr>
      <vt:lpstr>Donning Personal Protective Equipment</vt:lpstr>
      <vt:lpstr>Personal protective equipment - Donning</vt:lpstr>
      <vt:lpstr>Removing PPE</vt:lpstr>
      <vt:lpstr>Removing PPE- steps</vt:lpstr>
      <vt:lpstr>Airborne precautions</vt:lpstr>
      <vt:lpstr>Summary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Importance of Early Feeding for Infection Prevention</dc:title>
  <dc:creator>HP</dc:creator>
  <cp:lastModifiedBy>JKSM</cp:lastModifiedBy>
  <cp:revision>28</cp:revision>
  <dcterms:created xsi:type="dcterms:W3CDTF">2017-02-17T08:20:08Z</dcterms:created>
  <dcterms:modified xsi:type="dcterms:W3CDTF">2017-10-16T13:09:13Z</dcterms:modified>
</cp:coreProperties>
</file>