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75" r:id="rId2"/>
    <p:sldId id="276" r:id="rId3"/>
    <p:sldId id="278" r:id="rId4"/>
    <p:sldId id="265" r:id="rId5"/>
    <p:sldId id="266" r:id="rId6"/>
    <p:sldId id="267" r:id="rId7"/>
    <p:sldId id="268" r:id="rId8"/>
    <p:sldId id="269" r:id="rId9"/>
    <p:sldId id="277" r:id="rId10"/>
    <p:sldId id="264" r:id="rId11"/>
    <p:sldId id="27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9E8E"/>
    <a:srgbClr val="A4D4C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7608"/>
    <p:restoredTop sz="94683"/>
  </p:normalViewPr>
  <p:slideViewPr>
    <p:cSldViewPr snapToGrid="0" snapToObjects="1">
      <p:cViewPr>
        <p:scale>
          <a:sx n="60" d="100"/>
          <a:sy n="60" d="100"/>
        </p:scale>
        <p:origin x="-570" y="-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D645A-110E-0946-A62E-17DFBF1DCB1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A2A781-DA5A-174E-80D8-C9721532DB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6281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30538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5408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31501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836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36074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16740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1813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6987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292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0426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1015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88367-0040-E440-8F41-61691189427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BBDB4-EC34-B54C-A2E9-46D9119162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8246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7200" dirty="0">
                <a:latin typeface="Tahoma" charset="0"/>
                <a:ea typeface="Tahoma" charset="0"/>
                <a:cs typeface="Tahoma" charset="0"/>
              </a:rPr>
              <a:t>Antibiotic therapy in Neonatal Sepsis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81337" y="4014787"/>
            <a:ext cx="630554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</a:rPr>
              <a:t>Dr. S. </a:t>
            </a:r>
            <a:r>
              <a:rPr lang="en-US" sz="3600" dirty="0" err="1">
                <a:solidFill>
                  <a:srgbClr val="002060"/>
                </a:solidFill>
              </a:rPr>
              <a:t>Venkataseshan</a:t>
            </a:r>
            <a:endParaRPr lang="en-US" sz="3600" dirty="0">
              <a:solidFill>
                <a:srgbClr val="002060"/>
              </a:solidFill>
            </a:endParaRPr>
          </a:p>
          <a:p>
            <a:pPr algn="ctr"/>
            <a:r>
              <a:rPr lang="en-US" sz="2800" dirty="0"/>
              <a:t>MD, DM (Neonatology)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Associate Professor</a:t>
            </a:r>
          </a:p>
          <a:p>
            <a:pPr algn="ctr"/>
            <a:r>
              <a:rPr lang="en-US" sz="2800" dirty="0"/>
              <a:t>Department of Pediatrics</a:t>
            </a:r>
          </a:p>
          <a:p>
            <a:pPr algn="ctr"/>
            <a:r>
              <a:rPr lang="en-US" sz="2800" dirty="0"/>
              <a:t>PGIMER, Chandigarh</a:t>
            </a:r>
          </a:p>
        </p:txBody>
      </p:sp>
    </p:spTree>
    <p:extLst>
      <p:ext uri="{BB962C8B-B14F-4D97-AF65-F5344CB8AC3E}">
        <p14:creationId xmlns:p14="http://schemas.microsoft.com/office/powerpoint/2010/main" xmlns="" val="1080046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>
                <a:latin typeface="Tahoma" charset="0"/>
                <a:ea typeface="Tahoma" charset="0"/>
                <a:cs typeface="Tahoma" charset="0"/>
              </a:rPr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Why rational use of antibiotics?</a:t>
            </a:r>
          </a:p>
          <a:p>
            <a:r>
              <a:rPr lang="en-US" sz="4000" dirty="0"/>
              <a:t>Initial choice?</a:t>
            </a:r>
          </a:p>
          <a:p>
            <a:r>
              <a:rPr lang="en-US" sz="4000" dirty="0"/>
              <a:t>When to upgrade?</a:t>
            </a:r>
          </a:p>
          <a:p>
            <a:r>
              <a:rPr lang="en-US" sz="4000" dirty="0"/>
              <a:t>How long to give?</a:t>
            </a:r>
          </a:p>
          <a:p>
            <a:r>
              <a:rPr lang="en-US" sz="4000" dirty="0"/>
              <a:t>Best practices?</a:t>
            </a:r>
          </a:p>
        </p:txBody>
      </p:sp>
    </p:spTree>
    <p:extLst>
      <p:ext uri="{BB962C8B-B14F-4D97-AF65-F5344CB8AC3E}">
        <p14:creationId xmlns:p14="http://schemas.microsoft.com/office/powerpoint/2010/main" xmlns="" val="452296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>
                <a:latin typeface="Tahoma" charset="0"/>
                <a:ea typeface="Tahoma" charset="0"/>
                <a:cs typeface="Tahoma" charset="0"/>
              </a:rPr>
              <a:t>Harms of excessive use of antibiotics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38877"/>
            <a:ext cx="10515600" cy="4351338"/>
          </a:xfrm>
        </p:spPr>
        <p:txBody>
          <a:bodyPr/>
          <a:lstStyle/>
          <a:p>
            <a:r>
              <a:rPr lang="en-US" sz="4000" dirty="0"/>
              <a:t>High risk of antibiotic resistance</a:t>
            </a:r>
          </a:p>
          <a:p>
            <a:r>
              <a:rPr lang="en-US" sz="4000" dirty="0"/>
              <a:t>Higher risk</a:t>
            </a:r>
          </a:p>
          <a:p>
            <a:pPr marL="0" indent="0">
              <a:buNone/>
            </a:pPr>
            <a:endParaRPr lang="en-US" sz="10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3600" dirty="0"/>
              <a:t>Invasive candidiasis</a:t>
            </a:r>
            <a:endParaRPr lang="en-US" sz="3600" dirty="0">
              <a:solidFill>
                <a:srgbClr val="720808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IN" sz="3600" dirty="0"/>
              <a:t>NEC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IN" sz="3600" dirty="0"/>
              <a:t>Death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761260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608" y="303312"/>
            <a:ext cx="11171582" cy="1066800"/>
          </a:xfrm>
        </p:spPr>
        <p:txBody>
          <a:bodyPr>
            <a:noAutofit/>
          </a:bodyPr>
          <a:lstStyle/>
          <a:p>
            <a:pPr algn="ctr"/>
            <a:r>
              <a:rPr lang="en-US" sz="5400" dirty="0">
                <a:latin typeface="Tahoma" charset="0"/>
                <a:ea typeface="Tahoma" charset="0"/>
                <a:cs typeface="Tahoma" charset="0"/>
              </a:rPr>
              <a:t>Initial choice of antibiotics</a:t>
            </a:r>
            <a:endParaRPr lang="en-IN" sz="5400" dirty="0"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171" y="1205948"/>
            <a:ext cx="11442304" cy="552142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Should cover both gram + </a:t>
            </a:r>
            <a:r>
              <a:rPr lang="en-US" dirty="0" err="1"/>
              <a:t>ve</a:t>
            </a:r>
            <a:r>
              <a:rPr lang="en-US" dirty="0"/>
              <a:t> and – </a:t>
            </a:r>
            <a:r>
              <a:rPr lang="en-US" dirty="0" err="1"/>
              <a:t>ve</a:t>
            </a:r>
            <a:r>
              <a:rPr lang="en-US" dirty="0"/>
              <a:t> bacteria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Suggested plan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/>
          </a:p>
          <a:p>
            <a:pPr marL="971550" lvl="1" indent="-514350">
              <a:lnSpc>
                <a:spcPct val="100000"/>
              </a:lnSpc>
              <a:spcBef>
                <a:spcPts val="0"/>
              </a:spcBef>
              <a:buAutoNum type="arabicParenR"/>
            </a:pPr>
            <a:r>
              <a:rPr lang="en-US" sz="2800" dirty="0"/>
              <a:t>Community acquired 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dirty="0"/>
              <a:t>Ampicillin + aminoglycoside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dirty="0"/>
              <a:t>Evidence of Staphylococcus infection: </a:t>
            </a:r>
            <a:r>
              <a:rPr lang="en-US" sz="2800" dirty="0" err="1"/>
              <a:t>cloxacillin</a:t>
            </a:r>
            <a:r>
              <a:rPr lang="en-US" sz="2800" dirty="0"/>
              <a:t> in place of ampicillin</a:t>
            </a:r>
          </a:p>
          <a:p>
            <a:pPr marL="1371600" lvl="3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 dirty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dirty="0"/>
              <a:t>2) Hospital acquired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dirty="0"/>
              <a:t>(</a:t>
            </a:r>
            <a:r>
              <a:rPr lang="en-US" sz="2800" dirty="0" err="1"/>
              <a:t>Cloxacillin</a:t>
            </a:r>
            <a:r>
              <a:rPr lang="en-US" sz="2800" dirty="0"/>
              <a:t> or ampicillin)* + aminoglycoside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8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Avoid third generation cephalosporins/ carbapenem/ vancomycin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13091" y="6173373"/>
            <a:ext cx="8284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2400" b="1" dirty="0"/>
              <a:t>*</a:t>
            </a:r>
            <a:r>
              <a:rPr lang="en-IN" b="1" dirty="0"/>
              <a:t>Choice between </a:t>
            </a:r>
            <a:r>
              <a:rPr lang="en-IN" b="1" dirty="0" err="1"/>
              <a:t>cloxacillin</a:t>
            </a:r>
            <a:r>
              <a:rPr lang="en-IN" b="1" dirty="0"/>
              <a:t> and ampicillin depends on the prevalent flora in the unit</a:t>
            </a:r>
          </a:p>
        </p:txBody>
      </p:sp>
    </p:spTree>
    <p:extLst>
      <p:ext uri="{BB962C8B-B14F-4D97-AF65-F5344CB8AC3E}">
        <p14:creationId xmlns:p14="http://schemas.microsoft.com/office/powerpoint/2010/main" xmlns="" val="705196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Tahoma" charset="0"/>
                <a:ea typeface="Tahoma" charset="0"/>
                <a:cs typeface="Tahoma" charset="0"/>
              </a:rPr>
              <a:t>When to upgrade?</a:t>
            </a:r>
            <a:endParaRPr lang="en-IN" sz="5400" dirty="0"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577009"/>
            <a:ext cx="10691191" cy="4599954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sz="3600" dirty="0"/>
              <a:t>Worsening or absence of improvement after 48 hours</a:t>
            </a:r>
          </a:p>
          <a:p>
            <a:pPr>
              <a:spcAft>
                <a:spcPts val="1200"/>
              </a:spcAft>
            </a:pPr>
            <a:r>
              <a:rPr lang="en-US" sz="3600" dirty="0"/>
              <a:t>Early escalation may be considered if baby becomes extremely sick or deteriorates rapidly</a:t>
            </a:r>
          </a:p>
          <a:p>
            <a:pPr>
              <a:spcAft>
                <a:spcPts val="1200"/>
              </a:spcAft>
            </a:pPr>
            <a:r>
              <a:rPr lang="en-US" sz="3600" dirty="0"/>
              <a:t>Second line antibiotics based on</a:t>
            </a:r>
          </a:p>
          <a:p>
            <a:pPr lvl="1">
              <a:spcAft>
                <a:spcPts val="1200"/>
              </a:spcAft>
              <a:buNone/>
            </a:pPr>
            <a:r>
              <a:rPr lang="en-US" sz="3200" dirty="0"/>
              <a:t>1. Culture report (if available) </a:t>
            </a:r>
          </a:p>
          <a:p>
            <a:pPr lvl="1">
              <a:spcAft>
                <a:spcPts val="1200"/>
              </a:spcAft>
              <a:buNone/>
            </a:pPr>
            <a:r>
              <a:rPr lang="en-US" sz="3200" dirty="0"/>
              <a:t>2. Unit policy (sensitivity pattern)</a:t>
            </a:r>
            <a:endParaRPr lang="en-IN" sz="3200" dirty="0"/>
          </a:p>
          <a:p>
            <a:pPr>
              <a:spcAft>
                <a:spcPts val="1200"/>
              </a:spcAft>
              <a:buNone/>
            </a:pPr>
            <a:endParaRPr lang="en-IN" sz="3600" dirty="0"/>
          </a:p>
        </p:txBody>
      </p:sp>
    </p:spTree>
    <p:extLst>
      <p:ext uri="{BB962C8B-B14F-4D97-AF65-F5344CB8AC3E}">
        <p14:creationId xmlns:p14="http://schemas.microsoft.com/office/powerpoint/2010/main" xmlns="" val="278352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404664"/>
            <a:ext cx="11070771" cy="1008112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latin typeface="Tahoma" charset="0"/>
                <a:ea typeface="Tahoma" charset="0"/>
                <a:cs typeface="Tahoma" charset="0"/>
              </a:rPr>
              <a:t>Changes after culture report</a:t>
            </a:r>
            <a:endParaRPr lang="en-IN" sz="6000" dirty="0"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829" y="1412776"/>
            <a:ext cx="11070771" cy="515131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</a:pPr>
            <a:endParaRPr lang="en-IN" sz="2400" dirty="0"/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IN" sz="4000" dirty="0"/>
              <a:t>Sensitive to an antibiotic with narrower spectrum</a:t>
            </a:r>
          </a:p>
          <a:p>
            <a:pPr lvl="1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IN" sz="3200" dirty="0"/>
              <a:t>Change even if the neonate was improving 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IN" sz="4000" dirty="0"/>
              <a:t>Use only one antibiotic to which organism is sensitive</a:t>
            </a:r>
          </a:p>
        </p:txBody>
      </p:sp>
    </p:spTree>
    <p:extLst>
      <p:ext uri="{BB962C8B-B14F-4D97-AF65-F5344CB8AC3E}">
        <p14:creationId xmlns:p14="http://schemas.microsoft.com/office/powerpoint/2010/main" xmlns="" val="105893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171" y="404664"/>
            <a:ext cx="11103429" cy="1174238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latin typeface="Tahoma" charset="0"/>
                <a:ea typeface="Tahoma" charset="0"/>
                <a:cs typeface="Tahoma" charset="0"/>
              </a:rPr>
              <a:t>How long to give?</a:t>
            </a:r>
            <a:endParaRPr lang="en-IN" sz="6000" dirty="0"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81742" y="1725795"/>
            <a:ext cx="10450286" cy="734448"/>
          </a:xfrm>
        </p:spPr>
        <p:txBody>
          <a:bodyPr>
            <a:normAutofit/>
          </a:bodyPr>
          <a:lstStyle/>
          <a:p>
            <a:r>
              <a:rPr lang="en-US" sz="3600" dirty="0"/>
              <a:t>Use </a:t>
            </a:r>
            <a:r>
              <a:rPr lang="en-US" sz="3600" dirty="0" err="1"/>
              <a:t>parenteral</a:t>
            </a:r>
            <a:r>
              <a:rPr lang="en-US" sz="3600" dirty="0"/>
              <a:t> antibiotics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85039702"/>
              </p:ext>
            </p:extLst>
          </p:nvPr>
        </p:nvGraphicFramePr>
        <p:xfrm>
          <a:off x="304800" y="2460242"/>
          <a:ext cx="11208233" cy="3383967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69838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243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16626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Clinical condition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1270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C9E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Duration</a:t>
                      </a:r>
                    </a:p>
                  </a:txBody>
                  <a:tcPr>
                    <a:lnL>
                      <a:noFill/>
                    </a:lnL>
                    <a:solidFill>
                      <a:srgbClr val="4C9E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9570">
                <a:tc>
                  <a:txBody>
                    <a:bodyPr/>
                    <a:lstStyle/>
                    <a:p>
                      <a:r>
                        <a:rPr lang="en-US" sz="2400" dirty="0"/>
                        <a:t>Meningitis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miter lim="800000"/>
                    </a:lnT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21</a:t>
                      </a:r>
                      <a:r>
                        <a:rPr lang="en-US" sz="2400" baseline="0" dirty="0"/>
                        <a:t> days</a:t>
                      </a:r>
                      <a:endParaRPr lang="en-US" sz="2400" dirty="0"/>
                    </a:p>
                  </a:txBody>
                  <a:tcPr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8631">
                <a:tc>
                  <a:txBody>
                    <a:bodyPr/>
                    <a:lstStyle/>
                    <a:p>
                      <a:r>
                        <a:rPr lang="en-US" sz="2400" dirty="0"/>
                        <a:t>Blood culture positive</a:t>
                      </a:r>
                    </a:p>
                  </a:txBody>
                  <a:tcPr>
                    <a:solidFill>
                      <a:srgbClr val="4C9E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10-14</a:t>
                      </a:r>
                      <a:r>
                        <a:rPr lang="en-US" sz="2400" baseline="0" dirty="0"/>
                        <a:t> days</a:t>
                      </a:r>
                      <a:endParaRPr lang="en-US" sz="2400" dirty="0"/>
                    </a:p>
                  </a:txBody>
                  <a:tcPr>
                    <a:solidFill>
                      <a:srgbClr val="4C9E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29503">
                <a:tc>
                  <a:txBody>
                    <a:bodyPr/>
                    <a:lstStyle/>
                    <a:p>
                      <a:r>
                        <a:rPr lang="en-US" sz="2400" dirty="0"/>
                        <a:t>Blood culture negative</a:t>
                      </a:r>
                      <a:r>
                        <a:rPr lang="en-US" sz="2400" baseline="0" dirty="0"/>
                        <a:t> 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en-US" sz="2400" baseline="0" dirty="0"/>
                        <a:t> S</a:t>
                      </a:r>
                      <a:r>
                        <a:rPr lang="en-US" sz="2400" dirty="0"/>
                        <a:t>evere clinical signs*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en-US" sz="2400" dirty="0"/>
                        <a:t> Less severe clinical signs </a:t>
                      </a:r>
                    </a:p>
                  </a:txBody>
                  <a:tcPr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  <a:p>
                      <a:pPr algn="ctr"/>
                      <a:r>
                        <a:rPr lang="en-US" sz="2400" dirty="0"/>
                        <a:t>7-10</a:t>
                      </a:r>
                      <a:r>
                        <a:rPr lang="en-US" sz="2400" baseline="0" dirty="0"/>
                        <a:t> days</a:t>
                      </a:r>
                    </a:p>
                    <a:p>
                      <a:pPr algn="ctr"/>
                      <a:r>
                        <a:rPr lang="en-US" sz="2400" baseline="0" dirty="0"/>
                        <a:t>5 – 7 days</a:t>
                      </a:r>
                      <a:endParaRPr lang="en-US" sz="2400" dirty="0"/>
                    </a:p>
                  </a:txBody>
                  <a:tcPr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6183">
                <a:tc>
                  <a:txBody>
                    <a:bodyPr/>
                    <a:lstStyle/>
                    <a:p>
                      <a:r>
                        <a:rPr lang="en-US" sz="2400" dirty="0"/>
                        <a:t>Asymptomatic;</a:t>
                      </a:r>
                      <a:r>
                        <a:rPr lang="en-US" sz="2400" baseline="0" dirty="0"/>
                        <a:t> r</a:t>
                      </a:r>
                      <a:r>
                        <a:rPr lang="en-US" sz="2400" dirty="0"/>
                        <a:t>isk factors alone;</a:t>
                      </a:r>
                      <a:r>
                        <a:rPr lang="en-US" sz="2400" baseline="0" dirty="0"/>
                        <a:t> </a:t>
                      </a:r>
                      <a:r>
                        <a:rPr lang="en-US" sz="2400" dirty="0"/>
                        <a:t>culture negative</a:t>
                      </a:r>
                    </a:p>
                  </a:txBody>
                  <a:tcPr>
                    <a:solidFill>
                      <a:srgbClr val="4C9E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Stop immediately</a:t>
                      </a:r>
                    </a:p>
                  </a:txBody>
                  <a:tcPr>
                    <a:solidFill>
                      <a:srgbClr val="4C9E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283140" y="6095511"/>
            <a:ext cx="5229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*</a:t>
            </a:r>
            <a:r>
              <a:rPr lang="en-US" b="1" dirty="0"/>
              <a:t>Shock, </a:t>
            </a:r>
            <a:r>
              <a:rPr lang="en-US" b="1" dirty="0" err="1"/>
              <a:t>sclerema</a:t>
            </a:r>
            <a:r>
              <a:rPr lang="en-US" b="1" dirty="0"/>
              <a:t>, DIC, severe hypothermia, seizures</a:t>
            </a:r>
          </a:p>
        </p:txBody>
      </p:sp>
    </p:spTree>
    <p:extLst>
      <p:ext uri="{BB962C8B-B14F-4D97-AF65-F5344CB8AC3E}">
        <p14:creationId xmlns:p14="http://schemas.microsoft.com/office/powerpoint/2010/main" xmlns="" val="1293360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000" dirty="0">
                <a:latin typeface="Tahoma" charset="0"/>
                <a:ea typeface="Tahoma" charset="0"/>
                <a:cs typeface="Tahoma" charset="0"/>
              </a:rPr>
              <a:t>How to reduce the duration?</a:t>
            </a:r>
            <a:endParaRPr lang="en-IN" sz="6000" dirty="0"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3600" dirty="0"/>
              <a:t>Collect blood culture reports on time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3200" dirty="0"/>
              <a:t>Phone/ online/ SMS</a:t>
            </a:r>
          </a:p>
          <a:p>
            <a:pPr>
              <a:spcAft>
                <a:spcPts val="600"/>
              </a:spcAft>
            </a:pPr>
            <a:r>
              <a:rPr lang="en-US" sz="3600" dirty="0"/>
              <a:t>Trust your lab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3200" dirty="0"/>
              <a:t>Blood culture positivity rates: 15-35%</a:t>
            </a:r>
          </a:p>
          <a:p>
            <a:pPr>
              <a:spcAft>
                <a:spcPts val="600"/>
              </a:spcAft>
            </a:pPr>
            <a:r>
              <a:rPr lang="en-US" sz="3600" dirty="0"/>
              <a:t>Get the culture report faster - use BACTEC or other automated blood culture systems</a:t>
            </a:r>
          </a:p>
          <a:p>
            <a:pPr>
              <a:spcAft>
                <a:spcPts val="600"/>
              </a:spcAft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674263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6000" dirty="0">
                <a:latin typeface="Tahoma" charset="0"/>
                <a:ea typeface="Tahoma" charset="0"/>
                <a:cs typeface="Tahoma" charset="0"/>
              </a:rPr>
              <a:t>No antibiotics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225" y="1825624"/>
            <a:ext cx="11215688" cy="4875214"/>
          </a:xfrm>
        </p:spPr>
        <p:txBody>
          <a:bodyPr>
            <a:normAutofit fontScale="92500" lnSpcReduction="10000"/>
          </a:bodyPr>
          <a:lstStyle/>
          <a:p>
            <a:r>
              <a:rPr lang="en-IN" sz="3900" dirty="0"/>
              <a:t>Non-infectious conditions such as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sz="3500" dirty="0"/>
              <a:t>Asphyxia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sz="3500" dirty="0" err="1"/>
              <a:t>Meconium</a:t>
            </a:r>
            <a:r>
              <a:rPr lang="en-IN" sz="3500" dirty="0"/>
              <a:t> aspiration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sz="3500" dirty="0"/>
              <a:t>Prematurity/ low birth weight</a:t>
            </a:r>
          </a:p>
          <a:p>
            <a:pPr lvl="1"/>
            <a:endParaRPr lang="en-IN" dirty="0"/>
          </a:p>
          <a:p>
            <a:r>
              <a:rPr lang="en-IN" sz="3900" dirty="0"/>
              <a:t>Procedures such as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sz="3500" dirty="0"/>
              <a:t>Exchange transfusion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sz="3500" dirty="0"/>
              <a:t>Central line/ umbilical line insertion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sz="3500" dirty="0"/>
              <a:t>Intubation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sz="3500" dirty="0"/>
              <a:t>Phototherapy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22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latin typeface="Tahoma" charset="0"/>
                <a:ea typeface="Tahoma" charset="0"/>
                <a:cs typeface="Tahoma" charset="0"/>
              </a:rPr>
              <a:t>Best practices</a:t>
            </a:r>
            <a:endParaRPr lang="en-IN" sz="6000" dirty="0"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7033"/>
            <a:ext cx="10515600" cy="4775200"/>
          </a:xfrm>
        </p:spPr>
        <p:txBody>
          <a:bodyPr>
            <a:noAutofit/>
          </a:bodyPr>
          <a:lstStyle/>
          <a:p>
            <a:r>
              <a:rPr lang="en-US" sz="3600" dirty="0"/>
              <a:t>Have a written antibiotic policy and follow it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When, which, how &amp; how long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Track organism profile </a:t>
            </a:r>
          </a:p>
          <a:p>
            <a:r>
              <a:rPr lang="en-US" sz="3600" dirty="0"/>
              <a:t>Do not give antibiotics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As prophylaxis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Parenteral route for superficial skin infection</a:t>
            </a:r>
          </a:p>
          <a:p>
            <a:r>
              <a:rPr lang="en-US" sz="3600" dirty="0"/>
              <a:t>Establish correct diagnosis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Send blood culture before starting antibiotics</a:t>
            </a:r>
          </a:p>
          <a:p>
            <a:r>
              <a:rPr lang="en-US" sz="3600" dirty="0"/>
              <a:t>Prescribe right dose using drug formulary</a:t>
            </a:r>
          </a:p>
        </p:txBody>
      </p:sp>
    </p:spTree>
    <p:extLst>
      <p:ext uri="{BB962C8B-B14F-4D97-AF65-F5344CB8AC3E}">
        <p14:creationId xmlns:p14="http://schemas.microsoft.com/office/powerpoint/2010/main" xmlns="" val="564543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sz="6000" dirty="0">
                <a:latin typeface="Tahoma" charset="0"/>
                <a:cs typeface="Tahoma" charset="0"/>
              </a:rPr>
              <a:t>Take home messages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sz="3600" dirty="0"/>
              <a:t>Have a </a:t>
            </a:r>
            <a:r>
              <a:rPr lang="en-US" sz="3600" b="1" dirty="0"/>
              <a:t>written antibiotic policy </a:t>
            </a:r>
            <a:r>
              <a:rPr lang="en-US" sz="3600" dirty="0"/>
              <a:t>for your unit</a:t>
            </a:r>
          </a:p>
          <a:p>
            <a:pPr lvl="0"/>
            <a:r>
              <a:rPr lang="en-US" sz="3600" dirty="0"/>
              <a:t>Send blood culture before starting antibiotics</a:t>
            </a:r>
          </a:p>
          <a:p>
            <a:pPr lvl="0"/>
            <a:r>
              <a:rPr lang="en-US" sz="3600" dirty="0"/>
              <a:t>Based on culture and clinical signs, stop antibiotics at the earliest</a:t>
            </a:r>
          </a:p>
          <a:p>
            <a:pPr lvl="0"/>
            <a:r>
              <a:rPr lang="en-US" sz="3600" dirty="0"/>
              <a:t>Document: indication, review date and proposed duration</a:t>
            </a:r>
          </a:p>
          <a:p>
            <a:pPr lvl="0"/>
            <a:r>
              <a:rPr lang="en-US" sz="3600" dirty="0"/>
              <a:t>Follow right dose and frequency </a:t>
            </a:r>
          </a:p>
          <a:p>
            <a:pPr lvl="0"/>
            <a:r>
              <a:rPr lang="en-US" sz="3600" dirty="0"/>
              <a:t>Follow instructions for drug administration </a:t>
            </a:r>
          </a:p>
        </p:txBody>
      </p:sp>
    </p:spTree>
    <p:extLst>
      <p:ext uri="{BB962C8B-B14F-4D97-AF65-F5344CB8AC3E}">
        <p14:creationId xmlns:p14="http://schemas.microsoft.com/office/powerpoint/2010/main" xmlns="" val="857904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1294</TotalTime>
  <Words>424</Words>
  <Application>Microsoft Office PowerPoint</Application>
  <PresentationFormat>Custom</PresentationFormat>
  <Paragraphs>95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Antibiotic therapy in Neonatal Sepsis</vt:lpstr>
      <vt:lpstr>Learning objectives</vt:lpstr>
      <vt:lpstr>Harms of excessive use of antibiotics</vt:lpstr>
      <vt:lpstr>Initial choice of antibiotics</vt:lpstr>
      <vt:lpstr>When to upgrade?</vt:lpstr>
      <vt:lpstr>Changes after culture report</vt:lpstr>
      <vt:lpstr>How long to give?</vt:lpstr>
      <vt:lpstr>How to reduce the duration?</vt:lpstr>
      <vt:lpstr>No antibiotics</vt:lpstr>
      <vt:lpstr>Best practices</vt:lpstr>
      <vt:lpstr>Take home messages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Importance of Rational antibiotic use</dc:title>
  <dc:creator>Microsoft Office User</dc:creator>
  <cp:lastModifiedBy>JKSM</cp:lastModifiedBy>
  <cp:revision>112</cp:revision>
  <dcterms:created xsi:type="dcterms:W3CDTF">2017-02-16T09:47:58Z</dcterms:created>
  <dcterms:modified xsi:type="dcterms:W3CDTF">2017-09-22T10:06:03Z</dcterms:modified>
</cp:coreProperties>
</file>